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9929800" cy="67976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2" roundtripDataSignature="AMtx7mj6CsKNwP/OTzXbA+aeDZB3w79+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customschemas.google.com/relationships/presentationmetadata" Target="metadata"/><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4302919" cy="34106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624596" y="1"/>
            <a:ext cx="4302919" cy="341064"/>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92982" y="3271381"/>
            <a:ext cx="7943850" cy="26765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456612"/>
            <a:ext cx="4302919" cy="341063"/>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624596" y="6456612"/>
            <a:ext cx="4302919" cy="341063"/>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992982" y="3271381"/>
            <a:ext cx="7943850" cy="267658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5624596" y="6456612"/>
            <a:ext cx="4302919" cy="34106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24: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24:notes"/>
          <p:cNvSpPr txBox="1"/>
          <p:nvPr>
            <p:ph idx="1" type="body"/>
          </p:nvPr>
        </p:nvSpPr>
        <p:spPr>
          <a:xfrm>
            <a:off x="992982" y="3271381"/>
            <a:ext cx="7943850" cy="267658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24:notes"/>
          <p:cNvSpPr txBox="1"/>
          <p:nvPr>
            <p:ph idx="12" type="sldNum"/>
          </p:nvPr>
        </p:nvSpPr>
        <p:spPr>
          <a:xfrm>
            <a:off x="5624596" y="6456612"/>
            <a:ext cx="4302919" cy="34106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5: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25:notes"/>
          <p:cNvSpPr txBox="1"/>
          <p:nvPr>
            <p:ph idx="1" type="body"/>
          </p:nvPr>
        </p:nvSpPr>
        <p:spPr>
          <a:xfrm>
            <a:off x="992982" y="3271381"/>
            <a:ext cx="7943850" cy="267658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25:notes"/>
          <p:cNvSpPr txBox="1"/>
          <p:nvPr>
            <p:ph idx="12" type="sldNum"/>
          </p:nvPr>
        </p:nvSpPr>
        <p:spPr>
          <a:xfrm>
            <a:off x="5624596" y="6456612"/>
            <a:ext cx="4302919" cy="34106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6: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26:notes"/>
          <p:cNvSpPr txBox="1"/>
          <p:nvPr>
            <p:ph idx="1" type="body"/>
          </p:nvPr>
        </p:nvSpPr>
        <p:spPr>
          <a:xfrm>
            <a:off x="992982" y="3271381"/>
            <a:ext cx="7943850" cy="267658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p26:notes"/>
          <p:cNvSpPr txBox="1"/>
          <p:nvPr>
            <p:ph idx="12" type="sldNum"/>
          </p:nvPr>
        </p:nvSpPr>
        <p:spPr>
          <a:xfrm>
            <a:off x="5624596" y="6456612"/>
            <a:ext cx="4302919" cy="34106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7:notes"/>
          <p:cNvSpPr txBox="1"/>
          <p:nvPr>
            <p:ph idx="1" type="body"/>
          </p:nvPr>
        </p:nvSpPr>
        <p:spPr>
          <a:xfrm>
            <a:off x="992982" y="3271381"/>
            <a:ext cx="7943850" cy="267658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7: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8fa893736_0_34:notes"/>
          <p:cNvSpPr/>
          <p:nvPr>
            <p:ph idx="2" type="sldImg"/>
          </p:nvPr>
        </p:nvSpPr>
        <p:spPr>
          <a:xfrm>
            <a:off x="2925763" y="849313"/>
            <a:ext cx="4078200" cy="22938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8fa893736_0_34:notes"/>
          <p:cNvSpPr txBox="1"/>
          <p:nvPr>
            <p:ph idx="1" type="body"/>
          </p:nvPr>
        </p:nvSpPr>
        <p:spPr>
          <a:xfrm>
            <a:off x="992982" y="3271381"/>
            <a:ext cx="7943700" cy="267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a8fa893736_0_34:notes"/>
          <p:cNvSpPr txBox="1"/>
          <p:nvPr>
            <p:ph idx="12" type="sldNum"/>
          </p:nvPr>
        </p:nvSpPr>
        <p:spPr>
          <a:xfrm>
            <a:off x="5624596" y="6456612"/>
            <a:ext cx="4302900" cy="341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8:notes"/>
          <p:cNvSpPr txBox="1"/>
          <p:nvPr>
            <p:ph idx="1" type="body"/>
          </p:nvPr>
        </p:nvSpPr>
        <p:spPr>
          <a:xfrm>
            <a:off x="992982" y="3271381"/>
            <a:ext cx="7943850" cy="267658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28: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9:notes"/>
          <p:cNvSpPr txBox="1"/>
          <p:nvPr>
            <p:ph idx="1" type="body"/>
          </p:nvPr>
        </p:nvSpPr>
        <p:spPr>
          <a:xfrm>
            <a:off x="992982" y="3271381"/>
            <a:ext cx="7943850" cy="267658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29: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8: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8:notes"/>
          <p:cNvSpPr txBox="1"/>
          <p:nvPr>
            <p:ph idx="1" type="body"/>
          </p:nvPr>
        </p:nvSpPr>
        <p:spPr>
          <a:xfrm>
            <a:off x="992982" y="3271381"/>
            <a:ext cx="7943850" cy="267658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8:notes"/>
          <p:cNvSpPr txBox="1"/>
          <p:nvPr>
            <p:ph idx="12" type="sldNum"/>
          </p:nvPr>
        </p:nvSpPr>
        <p:spPr>
          <a:xfrm>
            <a:off x="5624596" y="6456612"/>
            <a:ext cx="4302919" cy="34106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txBox="1"/>
          <p:nvPr>
            <p:ph idx="1" type="body"/>
          </p:nvPr>
        </p:nvSpPr>
        <p:spPr>
          <a:xfrm>
            <a:off x="992982" y="3271381"/>
            <a:ext cx="7943850" cy="267658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4: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txBox="1"/>
          <p:nvPr>
            <p:ph idx="1" type="body"/>
          </p:nvPr>
        </p:nvSpPr>
        <p:spPr>
          <a:xfrm>
            <a:off x="992982" y="3271381"/>
            <a:ext cx="7943850" cy="2676585"/>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SzPts val="1400"/>
              <a:buNone/>
            </a:pPr>
            <a:r>
              <a:rPr b="1" i="0" lang="en-US" sz="1400" u="none" cap="none" strike="noStrike">
                <a:solidFill>
                  <a:srgbClr val="467ABA"/>
                </a:solidFill>
                <a:latin typeface="Arial"/>
                <a:ea typeface="Arial"/>
                <a:cs typeface="Arial"/>
                <a:sym typeface="Arial"/>
              </a:rPr>
              <a:t>Problems</a:t>
            </a:r>
            <a:endParaRPr/>
          </a:p>
          <a:p>
            <a:pPr indent="-285750" lvl="0" marL="285750" marR="0" rtl="0" algn="just">
              <a:lnSpc>
                <a:spcPct val="120000"/>
              </a:lnSpc>
              <a:spcBef>
                <a:spcPts val="1200"/>
              </a:spcBef>
              <a:spcAft>
                <a:spcPts val="0"/>
              </a:spcAft>
              <a:buClr>
                <a:srgbClr val="0C0C0C"/>
              </a:buClr>
              <a:buSzPts val="2000"/>
              <a:buFont typeface="Arial"/>
              <a:buChar char="•"/>
            </a:pPr>
            <a:r>
              <a:rPr b="0" i="0" lang="en-US" sz="1200" u="none" cap="none" strike="noStrike">
                <a:solidFill>
                  <a:srgbClr val="0C0C0C"/>
                </a:solidFill>
                <a:latin typeface="Arial"/>
                <a:ea typeface="Arial"/>
                <a:cs typeface="Arial"/>
                <a:sym typeface="Arial"/>
              </a:rPr>
              <a:t>What are the problems that you are trying to solve?</a:t>
            </a:r>
            <a:endParaRPr/>
          </a:p>
          <a:p>
            <a:pPr indent="-285750" lvl="0" marL="285750" marR="0" rtl="0" algn="just">
              <a:lnSpc>
                <a:spcPct val="120000"/>
              </a:lnSpc>
              <a:spcBef>
                <a:spcPts val="1200"/>
              </a:spcBef>
              <a:spcAft>
                <a:spcPts val="0"/>
              </a:spcAft>
              <a:buClr>
                <a:srgbClr val="0C0C0C"/>
              </a:buClr>
              <a:buSzPts val="2000"/>
              <a:buFont typeface="Arial"/>
              <a:buChar char="•"/>
            </a:pPr>
            <a:r>
              <a:rPr b="0" i="0" lang="en-US" sz="1200" u="none" cap="none" strike="noStrike">
                <a:solidFill>
                  <a:srgbClr val="0C0C0C"/>
                </a:solidFill>
                <a:latin typeface="Arial"/>
                <a:ea typeface="Arial"/>
                <a:cs typeface="Arial"/>
                <a:sym typeface="Arial"/>
              </a:rPr>
              <a:t>Why are the problems important?</a:t>
            </a:r>
            <a:endParaRPr/>
          </a:p>
          <a:p>
            <a:pPr indent="0" lvl="0" marL="0" rtl="0" algn="l">
              <a:lnSpc>
                <a:spcPct val="100000"/>
              </a:lnSpc>
              <a:spcBef>
                <a:spcPts val="0"/>
              </a:spcBef>
              <a:spcAft>
                <a:spcPts val="0"/>
              </a:spcAft>
              <a:buSzPts val="1400"/>
              <a:buNone/>
            </a:pPr>
            <a:r>
              <a:t/>
            </a:r>
            <a:endParaRPr/>
          </a:p>
        </p:txBody>
      </p:sp>
      <p:sp>
        <p:nvSpPr>
          <p:cNvPr id="109" name="Google Shape;109;p5: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txBox="1"/>
          <p:nvPr>
            <p:ph idx="1" type="body"/>
          </p:nvPr>
        </p:nvSpPr>
        <p:spPr>
          <a:xfrm>
            <a:off x="992982" y="3271381"/>
            <a:ext cx="7943850" cy="2676585"/>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1800"/>
              <a:buFont typeface="Calibri"/>
              <a:buAutoNum type="arabicPeriod"/>
            </a:pPr>
            <a:r>
              <a:rPr lang="en-US" sz="1600">
                <a:latin typeface="Arial"/>
                <a:ea typeface="Arial"/>
                <a:cs typeface="Arial"/>
                <a:sym typeface="Arial"/>
              </a:rPr>
              <a:t>In reality, the signal is always not ideal and combined with unwanted signal that is considered as noise. </a:t>
            </a:r>
            <a:endParaRPr sz="1600">
              <a:latin typeface="Arial"/>
              <a:ea typeface="Arial"/>
              <a:cs typeface="Arial"/>
              <a:sym typeface="Arial"/>
            </a:endParaRPr>
          </a:p>
          <a:p>
            <a:pPr indent="-342900" lvl="0" marL="342900" rtl="0" algn="just">
              <a:spcBef>
                <a:spcPts val="0"/>
              </a:spcBef>
              <a:spcAft>
                <a:spcPts val="0"/>
              </a:spcAft>
              <a:buClr>
                <a:schemeClr val="dk1"/>
              </a:buClr>
              <a:buSzPts val="1800"/>
              <a:buFont typeface="Calibri"/>
              <a:buAutoNum type="arabicPeriod"/>
            </a:pPr>
            <a:r>
              <a:rPr lang="en-US" sz="1600">
                <a:latin typeface="Arial"/>
                <a:ea typeface="Arial"/>
                <a:cs typeface="Arial"/>
                <a:sym typeface="Arial"/>
              </a:rPr>
              <a:t>A clean signal will have a high SNR and a noisy signal will have a low SNR. </a:t>
            </a:r>
            <a:endParaRPr sz="1600">
              <a:latin typeface="Arial"/>
              <a:ea typeface="Arial"/>
              <a:cs typeface="Arial"/>
              <a:sym typeface="Arial"/>
            </a:endParaRPr>
          </a:p>
          <a:p>
            <a:pPr indent="0" lvl="0" marL="0" marR="0" rtl="0" algn="just">
              <a:lnSpc>
                <a:spcPct val="120000"/>
              </a:lnSpc>
              <a:spcBef>
                <a:spcPts val="1200"/>
              </a:spcBef>
              <a:spcAft>
                <a:spcPts val="0"/>
              </a:spcAft>
              <a:buSzPts val="1400"/>
              <a:buNone/>
            </a:pPr>
            <a:r>
              <a:rPr b="1" i="0" lang="en-US" sz="1400" u="none" cap="none" strike="noStrike">
                <a:solidFill>
                  <a:srgbClr val="467ABA"/>
                </a:solidFill>
                <a:latin typeface="Arial"/>
                <a:ea typeface="Arial"/>
                <a:cs typeface="Arial"/>
                <a:sym typeface="Arial"/>
              </a:rPr>
              <a:t>Challenges</a:t>
            </a:r>
            <a:endParaRPr/>
          </a:p>
          <a:p>
            <a:pPr indent="-285750" lvl="0" marL="285750" marR="0" rtl="0" algn="just">
              <a:lnSpc>
                <a:spcPct val="120000"/>
              </a:lnSpc>
              <a:spcBef>
                <a:spcPts val="1200"/>
              </a:spcBef>
              <a:spcAft>
                <a:spcPts val="0"/>
              </a:spcAft>
              <a:buClr>
                <a:srgbClr val="0C0C0C"/>
              </a:buClr>
              <a:buSzPts val="2000"/>
              <a:buFont typeface="Arial"/>
              <a:buChar char="•"/>
            </a:pPr>
            <a:r>
              <a:rPr b="0" i="0" lang="en-US" sz="1200" u="none" cap="none" strike="noStrike">
                <a:solidFill>
                  <a:srgbClr val="0C0C0C"/>
                </a:solidFill>
                <a:latin typeface="Arial"/>
                <a:ea typeface="Arial"/>
                <a:cs typeface="Arial"/>
                <a:sym typeface="Arial"/>
              </a:rPr>
              <a:t>What are the limitation of current approaches? </a:t>
            </a:r>
            <a:endParaRPr/>
          </a:p>
          <a:p>
            <a:pPr indent="-285750" lvl="0" marL="285750" marR="0" rtl="0" algn="just">
              <a:lnSpc>
                <a:spcPct val="120000"/>
              </a:lnSpc>
              <a:spcBef>
                <a:spcPts val="1200"/>
              </a:spcBef>
              <a:spcAft>
                <a:spcPts val="0"/>
              </a:spcAft>
              <a:buClr>
                <a:srgbClr val="0C0C0C"/>
              </a:buClr>
              <a:buSzPts val="2000"/>
              <a:buFont typeface="Arial"/>
              <a:buChar char="•"/>
            </a:pPr>
            <a:r>
              <a:rPr b="0" i="0" lang="en-US" sz="1200" u="none" cap="none" strike="noStrike">
                <a:solidFill>
                  <a:srgbClr val="0C0C0C"/>
                </a:solidFill>
                <a:latin typeface="Arial"/>
                <a:ea typeface="Arial"/>
                <a:cs typeface="Arial"/>
                <a:sym typeface="Arial"/>
              </a:rPr>
              <a:t>What are the differences between these prior approaches and your proposed?</a:t>
            </a:r>
            <a:endParaRPr/>
          </a:p>
          <a:p>
            <a:pPr indent="0" lvl="0" marL="0" rtl="0" algn="l">
              <a:lnSpc>
                <a:spcPct val="100000"/>
              </a:lnSpc>
              <a:spcBef>
                <a:spcPts val="0"/>
              </a:spcBef>
              <a:spcAft>
                <a:spcPts val="0"/>
              </a:spcAft>
              <a:buSzPts val="1400"/>
              <a:buNone/>
            </a:pPr>
            <a:r>
              <a:t/>
            </a:r>
            <a:endParaRPr/>
          </a:p>
        </p:txBody>
      </p:sp>
      <p:sp>
        <p:nvSpPr>
          <p:cNvPr id="125" name="Google Shape;125;p7: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8fa893736_0_7:notes"/>
          <p:cNvSpPr/>
          <p:nvPr>
            <p:ph idx="2" type="sldImg"/>
          </p:nvPr>
        </p:nvSpPr>
        <p:spPr>
          <a:xfrm>
            <a:off x="2925763" y="849313"/>
            <a:ext cx="4078200" cy="22938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8fa893736_0_7:notes"/>
          <p:cNvSpPr txBox="1"/>
          <p:nvPr>
            <p:ph idx="1" type="body"/>
          </p:nvPr>
        </p:nvSpPr>
        <p:spPr>
          <a:xfrm>
            <a:off x="992982" y="3271381"/>
            <a:ext cx="7943700" cy="267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a8fa893736_0_7:notes"/>
          <p:cNvSpPr txBox="1"/>
          <p:nvPr>
            <p:ph idx="12" type="sldNum"/>
          </p:nvPr>
        </p:nvSpPr>
        <p:spPr>
          <a:xfrm>
            <a:off x="5624596" y="6456612"/>
            <a:ext cx="4302900" cy="341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6: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6:notes"/>
          <p:cNvSpPr txBox="1"/>
          <p:nvPr>
            <p:ph idx="1" type="body"/>
          </p:nvPr>
        </p:nvSpPr>
        <p:spPr>
          <a:xfrm>
            <a:off x="992982" y="3271381"/>
            <a:ext cx="7943850" cy="2676585"/>
          </a:xfrm>
          <a:prstGeom prst="rect">
            <a:avLst/>
          </a:prstGeom>
          <a:noFill/>
          <a:ln>
            <a:noFill/>
          </a:ln>
        </p:spPr>
        <p:txBody>
          <a:bodyPr anchorCtr="0" anchor="t" bIns="45700" lIns="91425" spcFirstLastPara="1" rIns="91425" wrap="square" tIns="45700">
            <a:noAutofit/>
          </a:bodyPr>
          <a:lstStyle/>
          <a:p>
            <a:pPr indent="-171450" lvl="3" marL="171450" rtl="0" algn="just">
              <a:spcBef>
                <a:spcPts val="0"/>
              </a:spcBef>
              <a:spcAft>
                <a:spcPts val="0"/>
              </a:spcAft>
              <a:buClr>
                <a:schemeClr val="dk1"/>
              </a:buClr>
              <a:buSzPts val="2400"/>
              <a:buChar char="•"/>
            </a:pPr>
            <a:r>
              <a:rPr lang="en-US" sz="1800">
                <a:latin typeface="Arial"/>
                <a:ea typeface="Arial"/>
                <a:cs typeface="Arial"/>
                <a:sym typeface="Arial"/>
              </a:rPr>
              <a:t> It will indicate that our model is robust under the noisy signal modulation. </a:t>
            </a:r>
            <a:endParaRPr b="1" sz="1400">
              <a:solidFill>
                <a:srgbClr val="467ABA"/>
              </a:solidFill>
              <a:latin typeface="Arial"/>
              <a:ea typeface="Arial"/>
              <a:cs typeface="Arial"/>
              <a:sym typeface="Arial"/>
            </a:endParaRPr>
          </a:p>
          <a:p>
            <a:pPr indent="0" lvl="0" marL="0" marR="0" rtl="0" algn="just">
              <a:lnSpc>
                <a:spcPct val="120000"/>
              </a:lnSpc>
              <a:spcBef>
                <a:spcPts val="1200"/>
              </a:spcBef>
              <a:spcAft>
                <a:spcPts val="0"/>
              </a:spcAft>
              <a:buSzPts val="1400"/>
              <a:buNone/>
            </a:pPr>
            <a:r>
              <a:rPr b="1" i="0" lang="en-US" sz="1400" u="none" cap="none" strike="noStrike">
                <a:solidFill>
                  <a:srgbClr val="467ABA"/>
                </a:solidFill>
                <a:latin typeface="Arial"/>
                <a:ea typeface="Arial"/>
                <a:cs typeface="Arial"/>
                <a:sym typeface="Arial"/>
              </a:rPr>
              <a:t>Goal</a:t>
            </a:r>
            <a:endParaRPr b="1" i="0" sz="1200" u="none" cap="none" strike="noStrike">
              <a:solidFill>
                <a:srgbClr val="467ABA"/>
              </a:solidFill>
              <a:latin typeface="Arial"/>
              <a:ea typeface="Arial"/>
              <a:cs typeface="Arial"/>
              <a:sym typeface="Arial"/>
            </a:endParaRPr>
          </a:p>
          <a:p>
            <a:pPr indent="-285750" lvl="0" marL="285750" marR="0" rtl="0" algn="just">
              <a:lnSpc>
                <a:spcPct val="120000"/>
              </a:lnSpc>
              <a:spcBef>
                <a:spcPts val="1200"/>
              </a:spcBef>
              <a:spcAft>
                <a:spcPts val="0"/>
              </a:spcAft>
              <a:buClr>
                <a:srgbClr val="0C0C0C"/>
              </a:buClr>
              <a:buSzPts val="2000"/>
              <a:buFont typeface="Arial"/>
              <a:buChar char="•"/>
            </a:pPr>
            <a:r>
              <a:rPr b="0" i="0" lang="en-US" sz="1200" u="none" cap="none" strike="noStrike">
                <a:solidFill>
                  <a:srgbClr val="0C0C0C"/>
                </a:solidFill>
                <a:latin typeface="Arial"/>
                <a:ea typeface="Arial"/>
                <a:cs typeface="Arial"/>
                <a:sym typeface="Arial"/>
              </a:rPr>
              <a:t>What is your key concept and its unique and novelty?</a:t>
            </a:r>
            <a:r>
              <a:rPr lang="en-US"/>
              <a:t> </a:t>
            </a:r>
            <a:r>
              <a:rPr b="0" i="0" lang="en-US" sz="1200" u="none" cap="none" strike="noStrike">
                <a:solidFill>
                  <a:srgbClr val="0C0C0C"/>
                </a:solidFill>
                <a:latin typeface="Arial"/>
                <a:ea typeface="Arial"/>
                <a:cs typeface="Arial"/>
                <a:sym typeface="Arial"/>
              </a:rPr>
              <a:t>What are the expected advantages?</a:t>
            </a:r>
            <a:endParaRPr>
              <a:solidFill>
                <a:srgbClr val="0C0C0C"/>
              </a:solidFill>
              <a:latin typeface="Arial"/>
              <a:ea typeface="Arial"/>
              <a:cs typeface="Arial"/>
              <a:sym typeface="Arial"/>
            </a:endParaRPr>
          </a:p>
          <a:p>
            <a:pPr indent="0" lvl="0" marL="0" marR="0" rtl="0" algn="just">
              <a:lnSpc>
                <a:spcPct val="120000"/>
              </a:lnSpc>
              <a:spcBef>
                <a:spcPts val="1200"/>
              </a:spcBef>
              <a:spcAft>
                <a:spcPts val="0"/>
              </a:spcAft>
              <a:buNone/>
            </a:pPr>
            <a:r>
              <a:rPr lang="en-US">
                <a:solidFill>
                  <a:srgbClr val="0C0C0C"/>
                </a:solidFill>
                <a:latin typeface="Arial"/>
                <a:ea typeface="Arial"/>
                <a:cs typeface="Arial"/>
                <a:sym typeface="Arial"/>
              </a:rPr>
              <a:t>the X-Vector approach begins to outpace the ResNet model beginning around a 6dB SNR value.  </a:t>
            </a:r>
            <a:endParaRPr>
              <a:solidFill>
                <a:srgbClr val="0C0C0C"/>
              </a:solidFill>
              <a:latin typeface="Arial"/>
              <a:ea typeface="Arial"/>
              <a:cs typeface="Arial"/>
              <a:sym typeface="Arial"/>
            </a:endParaRPr>
          </a:p>
          <a:p>
            <a:pPr indent="0" lvl="0" marL="0" marR="0" rtl="0" algn="just">
              <a:lnSpc>
                <a:spcPct val="120000"/>
              </a:lnSpc>
              <a:spcBef>
                <a:spcPts val="1200"/>
              </a:spcBef>
              <a:spcAft>
                <a:spcPts val="0"/>
              </a:spcAft>
              <a:buNone/>
            </a:pPr>
            <a:r>
              <a:t/>
            </a:r>
            <a:endParaRPr>
              <a:solidFill>
                <a:srgbClr val="0C0C0C"/>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153" name="Google Shape;153;p6:notes"/>
          <p:cNvSpPr txBox="1"/>
          <p:nvPr>
            <p:ph idx="12" type="sldNum"/>
          </p:nvPr>
        </p:nvSpPr>
        <p:spPr>
          <a:xfrm>
            <a:off x="5624596" y="6456612"/>
            <a:ext cx="4302919" cy="34106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21: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21:notes"/>
          <p:cNvSpPr txBox="1"/>
          <p:nvPr>
            <p:ph idx="1" type="body"/>
          </p:nvPr>
        </p:nvSpPr>
        <p:spPr>
          <a:xfrm>
            <a:off x="992982" y="3271381"/>
            <a:ext cx="7943850" cy="2676585"/>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1200"/>
              </a:spcBef>
              <a:spcAft>
                <a:spcPts val="0"/>
              </a:spcAft>
              <a:buSzPts val="1400"/>
              <a:buNone/>
            </a:pPr>
            <a:r>
              <a:rPr b="1" i="0" lang="en-US" sz="1400" u="none" cap="none" strike="noStrike">
                <a:solidFill>
                  <a:srgbClr val="467ABA"/>
                </a:solidFill>
                <a:latin typeface="Arial"/>
                <a:ea typeface="Arial"/>
                <a:cs typeface="Arial"/>
                <a:sym typeface="Arial"/>
              </a:rPr>
              <a:t>Goal</a:t>
            </a:r>
            <a:endParaRPr b="1" i="0" sz="1200" u="none" cap="none" strike="noStrike">
              <a:solidFill>
                <a:srgbClr val="467ABA"/>
              </a:solidFill>
              <a:latin typeface="Arial"/>
              <a:ea typeface="Arial"/>
              <a:cs typeface="Arial"/>
              <a:sym typeface="Arial"/>
            </a:endParaRPr>
          </a:p>
          <a:p>
            <a:pPr indent="-285750" lvl="0" marL="285750" marR="0" rtl="0" algn="just">
              <a:lnSpc>
                <a:spcPct val="120000"/>
              </a:lnSpc>
              <a:spcBef>
                <a:spcPts val="1200"/>
              </a:spcBef>
              <a:spcAft>
                <a:spcPts val="0"/>
              </a:spcAft>
              <a:buClr>
                <a:srgbClr val="0C0C0C"/>
              </a:buClr>
              <a:buSzPts val="2000"/>
              <a:buFont typeface="Arial"/>
              <a:buChar char="•"/>
            </a:pPr>
            <a:r>
              <a:rPr b="0" i="0" lang="en-US" sz="1200" u="none" cap="none" strike="noStrike">
                <a:solidFill>
                  <a:srgbClr val="0C0C0C"/>
                </a:solidFill>
                <a:latin typeface="Arial"/>
                <a:ea typeface="Arial"/>
                <a:cs typeface="Arial"/>
                <a:sym typeface="Arial"/>
              </a:rPr>
              <a:t>What is your key concept and its unique and novelty?</a:t>
            </a:r>
            <a:endParaRPr/>
          </a:p>
          <a:p>
            <a:pPr indent="-285750" lvl="0" marL="285750" marR="0" rtl="0" algn="just">
              <a:lnSpc>
                <a:spcPct val="120000"/>
              </a:lnSpc>
              <a:spcBef>
                <a:spcPts val="1200"/>
              </a:spcBef>
              <a:spcAft>
                <a:spcPts val="0"/>
              </a:spcAft>
              <a:buClr>
                <a:srgbClr val="0C0C0C"/>
              </a:buClr>
              <a:buSzPts val="2000"/>
              <a:buFont typeface="Arial"/>
              <a:buChar char="•"/>
            </a:pPr>
            <a:r>
              <a:rPr b="0" i="0" lang="en-US" sz="1200" u="none" cap="none" strike="noStrike">
                <a:solidFill>
                  <a:srgbClr val="0C0C0C"/>
                </a:solidFill>
                <a:latin typeface="Arial"/>
                <a:ea typeface="Arial"/>
                <a:cs typeface="Arial"/>
                <a:sym typeface="Arial"/>
              </a:rPr>
              <a:t>What are the expected advantages?</a:t>
            </a:r>
            <a:endParaRPr/>
          </a:p>
          <a:p>
            <a:pPr indent="0" lvl="0" marL="0" rtl="0" algn="l">
              <a:lnSpc>
                <a:spcPct val="100000"/>
              </a:lnSpc>
              <a:spcBef>
                <a:spcPts val="0"/>
              </a:spcBef>
              <a:spcAft>
                <a:spcPts val="0"/>
              </a:spcAft>
              <a:buSzPts val="1400"/>
              <a:buNone/>
            </a:pPr>
            <a:r>
              <a:t/>
            </a:r>
            <a:endParaRPr/>
          </a:p>
        </p:txBody>
      </p:sp>
      <p:sp>
        <p:nvSpPr>
          <p:cNvPr id="167" name="Google Shape;167;p21:notes"/>
          <p:cNvSpPr txBox="1"/>
          <p:nvPr>
            <p:ph idx="12" type="sldNum"/>
          </p:nvPr>
        </p:nvSpPr>
        <p:spPr>
          <a:xfrm>
            <a:off x="5624596" y="6456612"/>
            <a:ext cx="4302919" cy="34106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2:notes"/>
          <p:cNvSpPr txBox="1"/>
          <p:nvPr>
            <p:ph idx="1" type="body"/>
          </p:nvPr>
        </p:nvSpPr>
        <p:spPr>
          <a:xfrm>
            <a:off x="992982" y="3271381"/>
            <a:ext cx="7943850" cy="267658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22: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3:notes"/>
          <p:cNvSpPr txBox="1"/>
          <p:nvPr>
            <p:ph idx="1" type="body"/>
          </p:nvPr>
        </p:nvSpPr>
        <p:spPr>
          <a:xfrm>
            <a:off x="992982" y="3271381"/>
            <a:ext cx="7943850" cy="267658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23: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8"/>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20.png"/><Relationship Id="rId7"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8.png"/><Relationship Id="rId7"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gif"/><Relationship Id="rId4" Type="http://schemas.openxmlformats.org/officeDocument/2006/relationships/image" Target="../media/image2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27.gif"/><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13063" y="2235947"/>
            <a:ext cx="12191999" cy="1907834"/>
          </a:xfrm>
          <a:prstGeom prst="rect">
            <a:avLst/>
          </a:prstGeom>
          <a:solidFill>
            <a:srgbClr val="2F5496"/>
          </a:solid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4400"/>
              <a:buFont typeface="Twentieth Century"/>
              <a:buNone/>
            </a:pPr>
            <a:r>
              <a:rPr b="1" lang="en-US" sz="4400">
                <a:solidFill>
                  <a:schemeClr val="lt1"/>
                </a:solidFill>
                <a:latin typeface="Twentieth Century"/>
                <a:ea typeface="Twentieth Century"/>
                <a:cs typeface="Twentieth Century"/>
                <a:sym typeface="Twentieth Century"/>
              </a:rPr>
              <a:t>Enhanced Low SNR Radio Signal Classification using Deep Learning</a:t>
            </a:r>
            <a:endParaRPr b="1" sz="4400">
              <a:solidFill>
                <a:schemeClr val="lt1"/>
              </a:solidFill>
              <a:latin typeface="Twentieth Century"/>
              <a:ea typeface="Twentieth Century"/>
              <a:cs typeface="Twentieth Century"/>
              <a:sym typeface="Twentieth Century"/>
            </a:endParaRPr>
          </a:p>
        </p:txBody>
      </p:sp>
      <p:sp>
        <p:nvSpPr>
          <p:cNvPr id="90" name="Google Shape;90;p1"/>
          <p:cNvSpPr txBox="1"/>
          <p:nvPr>
            <p:ph idx="1" type="subTitle"/>
          </p:nvPr>
        </p:nvSpPr>
        <p:spPr>
          <a:xfrm>
            <a:off x="4474779" y="5292000"/>
            <a:ext cx="7332778" cy="1050036"/>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None/>
            </a:pPr>
            <a:r>
              <a:rPr b="1" i="1" lang="en-US" sz="2800">
                <a:latin typeface="Twentieth Century"/>
                <a:ea typeface="Twentieth Century"/>
                <a:cs typeface="Twentieth Century"/>
                <a:sym typeface="Twentieth Century"/>
              </a:rPr>
              <a:t>M Farhan Tandia (0860814), </a:t>
            </a:r>
            <a:endParaRPr b="1" i="1" sz="2800">
              <a:latin typeface="Twentieth Century"/>
              <a:ea typeface="Twentieth Century"/>
              <a:cs typeface="Twentieth Century"/>
              <a:sym typeface="Twentieth Century"/>
            </a:endParaRPr>
          </a:p>
          <a:p>
            <a:pPr indent="0" lvl="0" marL="0" rtl="0" algn="ctr">
              <a:lnSpc>
                <a:spcPct val="100000"/>
              </a:lnSpc>
              <a:spcBef>
                <a:spcPts val="0"/>
              </a:spcBef>
              <a:spcAft>
                <a:spcPts val="0"/>
              </a:spcAft>
              <a:buClr>
                <a:schemeClr val="dk1"/>
              </a:buClr>
              <a:buSzPts val="2800"/>
              <a:buNone/>
            </a:pPr>
            <a:r>
              <a:rPr b="1" i="1" lang="en-US" sz="2800">
                <a:latin typeface="Twentieth Century"/>
                <a:ea typeface="Twentieth Century"/>
                <a:cs typeface="Twentieth Century"/>
                <a:sym typeface="Twentieth Century"/>
              </a:rPr>
              <a:t>Ivan Surya H (0860812)  -  3</a:t>
            </a:r>
            <a:endParaRPr/>
          </a:p>
          <a:p>
            <a:pPr indent="0" lvl="0" marL="0" rtl="0" algn="ctr">
              <a:lnSpc>
                <a:spcPct val="100000"/>
              </a:lnSpc>
              <a:spcBef>
                <a:spcPts val="200"/>
              </a:spcBef>
              <a:spcAft>
                <a:spcPts val="0"/>
              </a:spcAft>
              <a:buClr>
                <a:schemeClr val="dk1"/>
              </a:buClr>
              <a:buSzPts val="2200"/>
              <a:buNone/>
            </a:pPr>
            <a:r>
              <a:rPr i="1" lang="en-US" sz="2200">
                <a:latin typeface="Twentieth Century"/>
                <a:ea typeface="Twentieth Century"/>
                <a:cs typeface="Twentieth Century"/>
                <a:sym typeface="Twentieth Century"/>
              </a:rPr>
              <a:t>National Chiao Tung University, Taiwan</a:t>
            </a:r>
            <a:endParaRPr/>
          </a:p>
        </p:txBody>
      </p:sp>
      <p:sp>
        <p:nvSpPr>
          <p:cNvPr id="91" name="Google Shape;91;p1"/>
          <p:cNvSpPr txBox="1"/>
          <p:nvPr/>
        </p:nvSpPr>
        <p:spPr>
          <a:xfrm>
            <a:off x="177565" y="4851774"/>
            <a:ext cx="3994937" cy="1327084"/>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Twentieth Century"/>
                <a:ea typeface="Twentieth Century"/>
                <a:cs typeface="Twentieth Century"/>
                <a:sym typeface="Twentieth Century"/>
              </a:rPr>
              <a:t>AI Wireless</a:t>
            </a:r>
            <a:endParaRPr b="0" i="0" sz="1400" u="none" cap="none" strike="noStrike">
              <a:solidFill>
                <a:srgbClr val="000000"/>
              </a:solidFill>
              <a:latin typeface="Arial"/>
              <a:ea typeface="Arial"/>
              <a:cs typeface="Arial"/>
              <a:sym typeface="Arial"/>
            </a:endParaRPr>
          </a:p>
        </p:txBody>
      </p:sp>
      <p:cxnSp>
        <p:nvCxnSpPr>
          <p:cNvPr id="92" name="Google Shape;92;p1"/>
          <p:cNvCxnSpPr/>
          <p:nvPr/>
        </p:nvCxnSpPr>
        <p:spPr>
          <a:xfrm>
            <a:off x="4541083" y="4594843"/>
            <a:ext cx="0" cy="1515292"/>
          </a:xfrm>
          <a:prstGeom prst="straightConnector1">
            <a:avLst/>
          </a:prstGeom>
          <a:noFill/>
          <a:ln cap="flat" cmpd="sng" w="73025">
            <a:solidFill>
              <a:srgbClr val="2E5497"/>
            </a:solidFill>
            <a:prstDash val="solid"/>
            <a:miter lim="800000"/>
            <a:headEnd len="sm" w="sm" type="none"/>
            <a:tailEnd len="sm" w="sm" type="none"/>
          </a:ln>
        </p:spPr>
      </p:cxnSp>
      <p:pic>
        <p:nvPicPr>
          <p:cNvPr id="93" name="Google Shape;93;p1"/>
          <p:cNvPicPr preferRelativeResize="0"/>
          <p:nvPr/>
        </p:nvPicPr>
        <p:blipFill rotWithShape="1">
          <a:blip r:embed="rId3">
            <a:alphaModFix/>
          </a:blip>
          <a:srcRect b="0" l="0" r="0" t="0"/>
          <a:stretch/>
        </p:blipFill>
        <p:spPr>
          <a:xfrm>
            <a:off x="7650454" y="445816"/>
            <a:ext cx="1503343" cy="1263967"/>
          </a:xfrm>
          <a:prstGeom prst="rect">
            <a:avLst/>
          </a:prstGeom>
          <a:noFill/>
          <a:ln>
            <a:noFill/>
          </a:ln>
        </p:spPr>
      </p:pic>
      <p:pic>
        <p:nvPicPr>
          <p:cNvPr id="94" name="Google Shape;94;p1"/>
          <p:cNvPicPr preferRelativeResize="0"/>
          <p:nvPr/>
        </p:nvPicPr>
        <p:blipFill rotWithShape="1">
          <a:blip r:embed="rId4">
            <a:alphaModFix/>
          </a:blip>
          <a:srcRect b="0" l="0" r="0" t="0"/>
          <a:stretch/>
        </p:blipFill>
        <p:spPr>
          <a:xfrm>
            <a:off x="2717800" y="335976"/>
            <a:ext cx="4503421" cy="1503227"/>
          </a:xfrm>
          <a:prstGeom prst="rect">
            <a:avLst/>
          </a:prstGeom>
          <a:noFill/>
          <a:ln>
            <a:noFill/>
          </a:ln>
        </p:spPr>
      </p:pic>
      <p:sp>
        <p:nvSpPr>
          <p:cNvPr id="95" name="Google Shape;95;p1"/>
          <p:cNvSpPr txBox="1"/>
          <p:nvPr/>
        </p:nvSpPr>
        <p:spPr>
          <a:xfrm>
            <a:off x="6457441" y="4474837"/>
            <a:ext cx="3367454"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FF0000"/>
                </a:solidFill>
                <a:latin typeface="Arial"/>
                <a:ea typeface="Arial"/>
                <a:cs typeface="Arial"/>
                <a:sym typeface="Arial"/>
              </a:rPr>
              <a:t>Final Presentation</a:t>
            </a:r>
            <a:endParaRPr b="1" i="0" sz="2800" u="none" cap="none" strike="noStrike">
              <a:solidFill>
                <a:srgbClr val="FF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4"/>
          <p:cNvSpPr txBox="1"/>
          <p:nvPr/>
        </p:nvSpPr>
        <p:spPr>
          <a:xfrm>
            <a:off x="720000" y="431325"/>
            <a:ext cx="80103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1E4E79"/>
                </a:solidFill>
                <a:latin typeface="Twentieth Century"/>
                <a:ea typeface="Twentieth Century"/>
                <a:cs typeface="Twentieth Century"/>
                <a:sym typeface="Twentieth Century"/>
              </a:rPr>
              <a:t>Key Result H</a:t>
            </a:r>
            <a:r>
              <a:rPr b="1" lang="en-US" sz="4400">
                <a:solidFill>
                  <a:srgbClr val="1E4E79"/>
                </a:solidFill>
                <a:latin typeface="Twentieth Century"/>
                <a:ea typeface="Twentieth Century"/>
                <a:cs typeface="Twentieth Century"/>
                <a:sym typeface="Twentieth Century"/>
              </a:rPr>
              <a:t>igh SNR </a:t>
            </a:r>
            <a:r>
              <a:rPr b="1" i="0" lang="en-US" sz="4400" u="none" cap="none" strike="noStrike">
                <a:solidFill>
                  <a:srgbClr val="1E4E79"/>
                </a:solidFill>
                <a:latin typeface="Twentieth Century"/>
                <a:ea typeface="Twentieth Century"/>
                <a:cs typeface="Twentieth Century"/>
                <a:sym typeface="Twentieth Century"/>
              </a:rPr>
              <a:t>(ResNet) </a:t>
            </a:r>
            <a:endParaRPr b="0" i="0" sz="4400" u="none" cap="none" strike="noStrike">
              <a:solidFill>
                <a:srgbClr val="1E4E79"/>
              </a:solidFill>
              <a:latin typeface="Twentieth Century"/>
              <a:ea typeface="Twentieth Century"/>
              <a:cs typeface="Twentieth Century"/>
              <a:sym typeface="Twentieth Century"/>
            </a:endParaRPr>
          </a:p>
        </p:txBody>
      </p:sp>
      <p:sp>
        <p:nvSpPr>
          <p:cNvPr id="195" name="Google Shape;195;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96" name="Google Shape;196;p24"/>
          <p:cNvPicPr preferRelativeResize="0"/>
          <p:nvPr/>
        </p:nvPicPr>
        <p:blipFill rotWithShape="1">
          <a:blip r:embed="rId3">
            <a:alphaModFix/>
          </a:blip>
          <a:srcRect b="0" l="0" r="0" t="0"/>
          <a:stretch/>
        </p:blipFill>
        <p:spPr>
          <a:xfrm>
            <a:off x="11695886" y="102405"/>
            <a:ext cx="496114" cy="414331"/>
          </a:xfrm>
          <a:prstGeom prst="rect">
            <a:avLst/>
          </a:prstGeom>
          <a:noFill/>
          <a:ln>
            <a:noFill/>
          </a:ln>
        </p:spPr>
      </p:pic>
      <p:pic>
        <p:nvPicPr>
          <p:cNvPr id="197" name="Google Shape;197;p24"/>
          <p:cNvPicPr preferRelativeResize="0"/>
          <p:nvPr/>
        </p:nvPicPr>
        <p:blipFill rotWithShape="1">
          <a:blip r:embed="rId4">
            <a:alphaModFix/>
          </a:blip>
          <a:srcRect b="0" l="0" r="0" t="0"/>
          <a:stretch/>
        </p:blipFill>
        <p:spPr>
          <a:xfrm>
            <a:off x="10305990" y="105992"/>
            <a:ext cx="1233879" cy="439008"/>
          </a:xfrm>
          <a:prstGeom prst="rect">
            <a:avLst/>
          </a:prstGeom>
          <a:noFill/>
          <a:ln>
            <a:noFill/>
          </a:ln>
        </p:spPr>
      </p:pic>
      <p:pic>
        <p:nvPicPr>
          <p:cNvPr id="198" name="Google Shape;198;p24"/>
          <p:cNvPicPr preferRelativeResize="0"/>
          <p:nvPr/>
        </p:nvPicPr>
        <p:blipFill rotWithShape="1">
          <a:blip r:embed="rId5">
            <a:alphaModFix/>
          </a:blip>
          <a:srcRect b="0" l="0" r="0" t="0"/>
          <a:stretch/>
        </p:blipFill>
        <p:spPr>
          <a:xfrm>
            <a:off x="4807250" y="1572603"/>
            <a:ext cx="6259950" cy="4874450"/>
          </a:xfrm>
          <a:prstGeom prst="rect">
            <a:avLst/>
          </a:prstGeom>
          <a:noFill/>
          <a:ln>
            <a:noFill/>
          </a:ln>
        </p:spPr>
      </p:pic>
      <p:pic>
        <p:nvPicPr>
          <p:cNvPr id="199" name="Google Shape;199;p24"/>
          <p:cNvPicPr preferRelativeResize="0"/>
          <p:nvPr/>
        </p:nvPicPr>
        <p:blipFill rotWithShape="1">
          <a:blip r:embed="rId6">
            <a:alphaModFix/>
          </a:blip>
          <a:srcRect b="0" l="0" r="0" t="0"/>
          <a:stretch/>
        </p:blipFill>
        <p:spPr>
          <a:xfrm>
            <a:off x="630975" y="1642250"/>
            <a:ext cx="3275191" cy="1691958"/>
          </a:xfrm>
          <a:prstGeom prst="rect">
            <a:avLst/>
          </a:prstGeom>
          <a:noFill/>
          <a:ln>
            <a:noFill/>
          </a:ln>
        </p:spPr>
      </p:pic>
      <p:pic>
        <p:nvPicPr>
          <p:cNvPr id="200" name="Google Shape;200;p24"/>
          <p:cNvPicPr preferRelativeResize="0"/>
          <p:nvPr/>
        </p:nvPicPr>
        <p:blipFill rotWithShape="1">
          <a:blip r:embed="rId7">
            <a:alphaModFix/>
          </a:blip>
          <a:srcRect b="0" l="0" r="0" t="0"/>
          <a:stretch/>
        </p:blipFill>
        <p:spPr>
          <a:xfrm>
            <a:off x="654132" y="3343889"/>
            <a:ext cx="3273193" cy="28233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nvSpPr>
        <p:spPr>
          <a:xfrm>
            <a:off x="720000" y="431325"/>
            <a:ext cx="84141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1E4E79"/>
                </a:solidFill>
                <a:latin typeface="Twentieth Century"/>
                <a:ea typeface="Twentieth Century"/>
                <a:cs typeface="Twentieth Century"/>
                <a:sym typeface="Twentieth Century"/>
              </a:rPr>
              <a:t>Key Result </a:t>
            </a:r>
            <a:r>
              <a:rPr b="1" lang="en-US" sz="4400">
                <a:solidFill>
                  <a:srgbClr val="1E4E79"/>
                </a:solidFill>
                <a:latin typeface="Twentieth Century"/>
                <a:ea typeface="Twentieth Century"/>
                <a:cs typeface="Twentieth Century"/>
                <a:sym typeface="Twentieth Century"/>
              </a:rPr>
              <a:t>Low SNR </a:t>
            </a:r>
            <a:r>
              <a:rPr b="1" i="0" lang="en-US" sz="4400" u="none" cap="none" strike="noStrike">
                <a:solidFill>
                  <a:srgbClr val="1E4E79"/>
                </a:solidFill>
                <a:latin typeface="Twentieth Century"/>
                <a:ea typeface="Twentieth Century"/>
                <a:cs typeface="Twentieth Century"/>
                <a:sym typeface="Twentieth Century"/>
              </a:rPr>
              <a:t>(Transformer)</a:t>
            </a:r>
            <a:endParaRPr b="0" i="0" sz="4400" u="none" cap="none" strike="noStrike">
              <a:solidFill>
                <a:srgbClr val="1E4E79"/>
              </a:solidFill>
              <a:latin typeface="Twentieth Century"/>
              <a:ea typeface="Twentieth Century"/>
              <a:cs typeface="Twentieth Century"/>
              <a:sym typeface="Twentieth Century"/>
            </a:endParaRPr>
          </a:p>
        </p:txBody>
      </p:sp>
      <p:sp>
        <p:nvSpPr>
          <p:cNvPr id="207" name="Google Shape;20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08" name="Google Shape;208;p25"/>
          <p:cNvPicPr preferRelativeResize="0"/>
          <p:nvPr/>
        </p:nvPicPr>
        <p:blipFill rotWithShape="1">
          <a:blip r:embed="rId3">
            <a:alphaModFix/>
          </a:blip>
          <a:srcRect b="0" l="0" r="0" t="0"/>
          <a:stretch/>
        </p:blipFill>
        <p:spPr>
          <a:xfrm>
            <a:off x="11695886" y="102405"/>
            <a:ext cx="496114" cy="414331"/>
          </a:xfrm>
          <a:prstGeom prst="rect">
            <a:avLst/>
          </a:prstGeom>
          <a:noFill/>
          <a:ln>
            <a:noFill/>
          </a:ln>
        </p:spPr>
      </p:pic>
      <p:pic>
        <p:nvPicPr>
          <p:cNvPr id="209" name="Google Shape;209;p25"/>
          <p:cNvPicPr preferRelativeResize="0"/>
          <p:nvPr/>
        </p:nvPicPr>
        <p:blipFill rotWithShape="1">
          <a:blip r:embed="rId4">
            <a:alphaModFix/>
          </a:blip>
          <a:srcRect b="0" l="0" r="0" t="0"/>
          <a:stretch/>
        </p:blipFill>
        <p:spPr>
          <a:xfrm>
            <a:off x="10305990" y="105992"/>
            <a:ext cx="1233879" cy="439008"/>
          </a:xfrm>
          <a:prstGeom prst="rect">
            <a:avLst/>
          </a:prstGeom>
          <a:noFill/>
          <a:ln>
            <a:noFill/>
          </a:ln>
        </p:spPr>
      </p:pic>
      <p:pic>
        <p:nvPicPr>
          <p:cNvPr id="210" name="Google Shape;210;p25"/>
          <p:cNvPicPr preferRelativeResize="0"/>
          <p:nvPr/>
        </p:nvPicPr>
        <p:blipFill rotWithShape="1">
          <a:blip r:embed="rId5">
            <a:alphaModFix/>
          </a:blip>
          <a:srcRect b="0" l="0" r="0" t="0"/>
          <a:stretch/>
        </p:blipFill>
        <p:spPr>
          <a:xfrm>
            <a:off x="4672100" y="1360978"/>
            <a:ext cx="6300475" cy="4906025"/>
          </a:xfrm>
          <a:prstGeom prst="rect">
            <a:avLst/>
          </a:prstGeom>
          <a:noFill/>
          <a:ln>
            <a:noFill/>
          </a:ln>
        </p:spPr>
      </p:pic>
      <p:pic>
        <p:nvPicPr>
          <p:cNvPr id="211" name="Google Shape;211;p25"/>
          <p:cNvPicPr preferRelativeResize="0"/>
          <p:nvPr/>
        </p:nvPicPr>
        <p:blipFill rotWithShape="1">
          <a:blip r:embed="rId6">
            <a:alphaModFix/>
          </a:blip>
          <a:srcRect b="0" l="0" r="0" t="0"/>
          <a:stretch/>
        </p:blipFill>
        <p:spPr>
          <a:xfrm>
            <a:off x="496125" y="1360975"/>
            <a:ext cx="3275149" cy="1739849"/>
          </a:xfrm>
          <a:prstGeom prst="rect">
            <a:avLst/>
          </a:prstGeom>
          <a:noFill/>
          <a:ln>
            <a:noFill/>
          </a:ln>
        </p:spPr>
      </p:pic>
      <p:pic>
        <p:nvPicPr>
          <p:cNvPr id="212" name="Google Shape;212;p25"/>
          <p:cNvPicPr preferRelativeResize="0"/>
          <p:nvPr/>
        </p:nvPicPr>
        <p:blipFill rotWithShape="1">
          <a:blip r:embed="rId7">
            <a:alphaModFix/>
          </a:blip>
          <a:srcRect b="0" l="0" r="0" t="0"/>
          <a:stretch/>
        </p:blipFill>
        <p:spPr>
          <a:xfrm>
            <a:off x="496124" y="3100824"/>
            <a:ext cx="3411450" cy="2721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nvSpPr>
        <p:spPr>
          <a:xfrm>
            <a:off x="467531" y="442675"/>
            <a:ext cx="789060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1E4E79"/>
                </a:solidFill>
                <a:latin typeface="Twentieth Century"/>
                <a:ea typeface="Twentieth Century"/>
                <a:cs typeface="Twentieth Century"/>
                <a:sym typeface="Twentieth Century"/>
              </a:rPr>
              <a:t>Key Result (Ensemble)</a:t>
            </a:r>
            <a:endParaRPr b="0" i="0" sz="4400" u="none" cap="none" strike="noStrike">
              <a:solidFill>
                <a:srgbClr val="1E4E79"/>
              </a:solidFill>
              <a:latin typeface="Twentieth Century"/>
              <a:ea typeface="Twentieth Century"/>
              <a:cs typeface="Twentieth Century"/>
              <a:sym typeface="Twentieth Century"/>
            </a:endParaRPr>
          </a:p>
        </p:txBody>
      </p:sp>
      <p:sp>
        <p:nvSpPr>
          <p:cNvPr id="219" name="Google Shape;21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20" name="Google Shape;220;p26"/>
          <p:cNvPicPr preferRelativeResize="0"/>
          <p:nvPr/>
        </p:nvPicPr>
        <p:blipFill rotWithShape="1">
          <a:blip r:embed="rId3">
            <a:alphaModFix/>
          </a:blip>
          <a:srcRect b="0" l="0" r="0" t="0"/>
          <a:stretch/>
        </p:blipFill>
        <p:spPr>
          <a:xfrm>
            <a:off x="11695886" y="102405"/>
            <a:ext cx="496114" cy="414331"/>
          </a:xfrm>
          <a:prstGeom prst="rect">
            <a:avLst/>
          </a:prstGeom>
          <a:noFill/>
          <a:ln>
            <a:noFill/>
          </a:ln>
        </p:spPr>
      </p:pic>
      <p:pic>
        <p:nvPicPr>
          <p:cNvPr id="221" name="Google Shape;221;p26"/>
          <p:cNvPicPr preferRelativeResize="0"/>
          <p:nvPr/>
        </p:nvPicPr>
        <p:blipFill rotWithShape="1">
          <a:blip r:embed="rId4">
            <a:alphaModFix/>
          </a:blip>
          <a:srcRect b="0" l="0" r="0" t="0"/>
          <a:stretch/>
        </p:blipFill>
        <p:spPr>
          <a:xfrm>
            <a:off x="10305990" y="105992"/>
            <a:ext cx="1233879" cy="439008"/>
          </a:xfrm>
          <a:prstGeom prst="rect">
            <a:avLst/>
          </a:prstGeom>
          <a:noFill/>
          <a:ln>
            <a:noFill/>
          </a:ln>
        </p:spPr>
      </p:pic>
      <p:pic>
        <p:nvPicPr>
          <p:cNvPr id="222" name="Google Shape;222;p26"/>
          <p:cNvPicPr preferRelativeResize="0"/>
          <p:nvPr/>
        </p:nvPicPr>
        <p:blipFill rotWithShape="1">
          <a:blip r:embed="rId5">
            <a:alphaModFix/>
          </a:blip>
          <a:srcRect b="0" l="0" r="0" t="0"/>
          <a:stretch/>
        </p:blipFill>
        <p:spPr>
          <a:xfrm>
            <a:off x="4890114" y="1138015"/>
            <a:ext cx="6936036" cy="5400897"/>
          </a:xfrm>
          <a:prstGeom prst="rect">
            <a:avLst/>
          </a:prstGeom>
          <a:noFill/>
          <a:ln>
            <a:noFill/>
          </a:ln>
        </p:spPr>
      </p:pic>
      <p:pic>
        <p:nvPicPr>
          <p:cNvPr id="223" name="Google Shape;223;p26"/>
          <p:cNvPicPr preferRelativeResize="0"/>
          <p:nvPr/>
        </p:nvPicPr>
        <p:blipFill rotWithShape="1">
          <a:blip r:embed="rId6">
            <a:alphaModFix/>
          </a:blip>
          <a:srcRect b="0" l="0" r="0" t="0"/>
          <a:stretch/>
        </p:blipFill>
        <p:spPr>
          <a:xfrm>
            <a:off x="475255" y="1368491"/>
            <a:ext cx="4044297" cy="2060509"/>
          </a:xfrm>
          <a:prstGeom prst="rect">
            <a:avLst/>
          </a:prstGeom>
          <a:noFill/>
          <a:ln>
            <a:noFill/>
          </a:ln>
        </p:spPr>
      </p:pic>
      <p:pic>
        <p:nvPicPr>
          <p:cNvPr id="224" name="Google Shape;224;p26"/>
          <p:cNvPicPr preferRelativeResize="0"/>
          <p:nvPr/>
        </p:nvPicPr>
        <p:blipFill rotWithShape="1">
          <a:blip r:embed="rId7">
            <a:alphaModFix/>
          </a:blip>
          <a:srcRect b="0" l="0" r="0" t="0"/>
          <a:stretch/>
        </p:blipFill>
        <p:spPr>
          <a:xfrm>
            <a:off x="475256" y="3429000"/>
            <a:ext cx="4044297" cy="32682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idx="1" type="body"/>
          </p:nvPr>
        </p:nvSpPr>
        <p:spPr>
          <a:xfrm>
            <a:off x="1635388" y="1306400"/>
            <a:ext cx="4000500" cy="656400"/>
          </a:xfrm>
          <a:prstGeom prst="rect">
            <a:avLst/>
          </a:prstGeom>
          <a:noFill/>
          <a:ln>
            <a:noFill/>
          </a:ln>
        </p:spPr>
        <p:txBody>
          <a:bodyPr anchorCtr="0" anchor="t" bIns="45700" lIns="91425" spcFirstLastPara="1" rIns="91425" wrap="square" tIns="45700">
            <a:normAutofit/>
          </a:bodyPr>
          <a:lstStyle/>
          <a:p>
            <a:pPr indent="-228600" lvl="0" marL="457200" rtl="0" algn="ctr">
              <a:lnSpc>
                <a:spcPct val="90000"/>
              </a:lnSpc>
              <a:spcBef>
                <a:spcPts val="0"/>
              </a:spcBef>
              <a:spcAft>
                <a:spcPts val="0"/>
              </a:spcAft>
              <a:buClr>
                <a:schemeClr val="dk1"/>
              </a:buClr>
              <a:buSzPts val="1800"/>
              <a:buNone/>
            </a:pPr>
            <a:r>
              <a:rPr b="1" lang="en-US" sz="2100"/>
              <a:t>High SNR  (maximum accuracy)</a:t>
            </a:r>
            <a:endParaRPr b="1" sz="2100"/>
          </a:p>
          <a:p>
            <a:pPr indent="-228600" lvl="0" marL="457200" rtl="0" algn="ctr">
              <a:lnSpc>
                <a:spcPct val="90000"/>
              </a:lnSpc>
              <a:spcBef>
                <a:spcPts val="0"/>
              </a:spcBef>
              <a:spcAft>
                <a:spcPts val="0"/>
              </a:spcAft>
              <a:buClr>
                <a:schemeClr val="dk1"/>
              </a:buClr>
              <a:buSzPts val="1800"/>
              <a:buNone/>
            </a:pPr>
            <a:r>
              <a:rPr lang="en-US" sz="2100">
                <a:highlight>
                  <a:srgbClr val="FFFF00"/>
                </a:highlight>
              </a:rPr>
              <a:t>X-Vector : </a:t>
            </a:r>
            <a:r>
              <a:rPr b="1" lang="en-US" sz="2100">
                <a:highlight>
                  <a:srgbClr val="FFFF00"/>
                </a:highlight>
              </a:rPr>
              <a:t>98%</a:t>
            </a:r>
            <a:endParaRPr b="1" sz="2100">
              <a:highlight>
                <a:srgbClr val="FFFF00"/>
              </a:highlight>
            </a:endParaRPr>
          </a:p>
          <a:p>
            <a:pPr indent="-228600" lvl="0" marL="457200" rtl="0" algn="ctr">
              <a:lnSpc>
                <a:spcPct val="90000"/>
              </a:lnSpc>
              <a:spcBef>
                <a:spcPts val="0"/>
              </a:spcBef>
              <a:spcAft>
                <a:spcPts val="0"/>
              </a:spcAft>
              <a:buClr>
                <a:schemeClr val="dk1"/>
              </a:buClr>
              <a:buSzPts val="1800"/>
              <a:buNone/>
            </a:pPr>
            <a:r>
              <a:rPr lang="en-US" sz="2100"/>
              <a:t>Resnet Baseline : 93.7%</a:t>
            </a:r>
            <a:endParaRPr sz="2100"/>
          </a:p>
          <a:p>
            <a:pPr indent="-228600" lvl="0" marL="457200" rtl="0" algn="ctr">
              <a:lnSpc>
                <a:spcPct val="90000"/>
              </a:lnSpc>
              <a:spcBef>
                <a:spcPts val="0"/>
              </a:spcBef>
              <a:spcAft>
                <a:spcPts val="0"/>
              </a:spcAft>
              <a:buClr>
                <a:schemeClr val="dk1"/>
              </a:buClr>
              <a:buSzPts val="1800"/>
              <a:buNone/>
            </a:pPr>
            <a:r>
              <a:rPr lang="en-US" sz="2100">
                <a:highlight>
                  <a:srgbClr val="00FF00"/>
                </a:highlight>
              </a:rPr>
              <a:t>Resnet Modified : 95 %</a:t>
            </a:r>
            <a:endParaRPr sz="2100">
              <a:highlight>
                <a:srgbClr val="00FF00"/>
              </a:highlight>
            </a:endParaRPr>
          </a:p>
        </p:txBody>
      </p:sp>
      <p:sp>
        <p:nvSpPr>
          <p:cNvPr id="230" name="Google Shape;23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31" name="Google Shape;231;p27"/>
          <p:cNvSpPr txBox="1"/>
          <p:nvPr/>
        </p:nvSpPr>
        <p:spPr>
          <a:xfrm>
            <a:off x="467523" y="442675"/>
            <a:ext cx="102849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1E4E79"/>
                </a:solidFill>
                <a:latin typeface="Twentieth Century"/>
                <a:ea typeface="Twentieth Century"/>
                <a:cs typeface="Twentieth Century"/>
                <a:sym typeface="Twentieth Century"/>
              </a:rPr>
              <a:t>Comparison with SOTA (Accuracy)</a:t>
            </a:r>
            <a:endParaRPr b="0" i="0" sz="4400" u="none" cap="none" strike="noStrike">
              <a:solidFill>
                <a:srgbClr val="1E4E79"/>
              </a:solidFill>
              <a:latin typeface="Twentieth Century"/>
              <a:ea typeface="Twentieth Century"/>
              <a:cs typeface="Twentieth Century"/>
              <a:sym typeface="Twentieth Century"/>
            </a:endParaRPr>
          </a:p>
        </p:txBody>
      </p:sp>
      <p:pic>
        <p:nvPicPr>
          <p:cNvPr id="232" name="Google Shape;232;p27"/>
          <p:cNvPicPr preferRelativeResize="0"/>
          <p:nvPr/>
        </p:nvPicPr>
        <p:blipFill rotWithShape="1">
          <a:blip r:embed="rId3">
            <a:alphaModFix/>
          </a:blip>
          <a:srcRect b="0" l="0" r="0" t="0"/>
          <a:stretch/>
        </p:blipFill>
        <p:spPr>
          <a:xfrm>
            <a:off x="6279995" y="2476438"/>
            <a:ext cx="5588180" cy="4351350"/>
          </a:xfrm>
          <a:prstGeom prst="rect">
            <a:avLst/>
          </a:prstGeom>
          <a:noFill/>
          <a:ln>
            <a:noFill/>
          </a:ln>
        </p:spPr>
      </p:pic>
      <p:pic>
        <p:nvPicPr>
          <p:cNvPr id="233" name="Google Shape;233;p27"/>
          <p:cNvPicPr preferRelativeResize="0"/>
          <p:nvPr/>
        </p:nvPicPr>
        <p:blipFill>
          <a:blip r:embed="rId4">
            <a:alphaModFix/>
          </a:blip>
          <a:stretch>
            <a:fillRect/>
          </a:stretch>
        </p:blipFill>
        <p:spPr>
          <a:xfrm>
            <a:off x="349525" y="2663813"/>
            <a:ext cx="5480675" cy="4128975"/>
          </a:xfrm>
          <a:prstGeom prst="rect">
            <a:avLst/>
          </a:prstGeom>
          <a:noFill/>
          <a:ln>
            <a:noFill/>
          </a:ln>
        </p:spPr>
      </p:pic>
      <p:sp>
        <p:nvSpPr>
          <p:cNvPr id="234" name="Google Shape;234;p27"/>
          <p:cNvSpPr txBox="1"/>
          <p:nvPr>
            <p:ph idx="1" type="body"/>
          </p:nvPr>
        </p:nvSpPr>
        <p:spPr>
          <a:xfrm>
            <a:off x="6446025" y="1306400"/>
            <a:ext cx="4188600" cy="1587600"/>
          </a:xfrm>
          <a:prstGeom prst="rect">
            <a:avLst/>
          </a:prstGeom>
          <a:noFill/>
          <a:ln>
            <a:noFill/>
          </a:ln>
        </p:spPr>
        <p:txBody>
          <a:bodyPr anchorCtr="0" anchor="t" bIns="45700" lIns="91425" spcFirstLastPara="1" rIns="91425" wrap="square" tIns="45700">
            <a:noAutofit/>
          </a:bodyPr>
          <a:lstStyle/>
          <a:p>
            <a:pPr indent="-228600" lvl="0" marL="457200" rtl="0" algn="ctr">
              <a:lnSpc>
                <a:spcPct val="90000"/>
              </a:lnSpc>
              <a:spcBef>
                <a:spcPts val="0"/>
              </a:spcBef>
              <a:spcAft>
                <a:spcPts val="0"/>
              </a:spcAft>
              <a:buClr>
                <a:schemeClr val="dk1"/>
              </a:buClr>
              <a:buSzPts val="1800"/>
              <a:buNone/>
            </a:pPr>
            <a:r>
              <a:rPr b="1" lang="en-US" sz="2100"/>
              <a:t>Low</a:t>
            </a:r>
            <a:r>
              <a:rPr b="1" lang="en-US" sz="2100"/>
              <a:t> SNR (-20,0)</a:t>
            </a:r>
            <a:endParaRPr b="1" sz="2100"/>
          </a:p>
          <a:p>
            <a:pPr indent="-228600" lvl="0" marL="457200" rtl="0" algn="ctr">
              <a:lnSpc>
                <a:spcPct val="90000"/>
              </a:lnSpc>
              <a:spcBef>
                <a:spcPts val="0"/>
              </a:spcBef>
              <a:spcAft>
                <a:spcPts val="0"/>
              </a:spcAft>
              <a:buClr>
                <a:schemeClr val="dk1"/>
              </a:buClr>
              <a:buSzPts val="1800"/>
              <a:buNone/>
            </a:pPr>
            <a:r>
              <a:rPr lang="en-US" sz="2100"/>
              <a:t>X-Vector : 17</a:t>
            </a:r>
            <a:r>
              <a:rPr lang="en-US" sz="2100"/>
              <a:t>%</a:t>
            </a:r>
            <a:endParaRPr sz="2100"/>
          </a:p>
          <a:p>
            <a:pPr indent="-228600" lvl="0" marL="457200" rtl="0" algn="ctr">
              <a:lnSpc>
                <a:spcPct val="90000"/>
              </a:lnSpc>
              <a:spcBef>
                <a:spcPts val="0"/>
              </a:spcBef>
              <a:spcAft>
                <a:spcPts val="0"/>
              </a:spcAft>
              <a:buClr>
                <a:schemeClr val="dk1"/>
              </a:buClr>
              <a:buSzPts val="1800"/>
              <a:buNone/>
            </a:pPr>
            <a:r>
              <a:rPr lang="en-US" sz="2100"/>
              <a:t>Resnet Baseline : 14%</a:t>
            </a:r>
            <a:endParaRPr sz="2100"/>
          </a:p>
          <a:p>
            <a:pPr indent="-228600" lvl="0" marL="457200" rtl="0" algn="ctr">
              <a:lnSpc>
                <a:spcPct val="90000"/>
              </a:lnSpc>
              <a:spcBef>
                <a:spcPts val="0"/>
              </a:spcBef>
              <a:spcAft>
                <a:spcPts val="0"/>
              </a:spcAft>
              <a:buClr>
                <a:schemeClr val="dk1"/>
              </a:buClr>
              <a:buSzPts val="1800"/>
              <a:buNone/>
            </a:pPr>
            <a:r>
              <a:rPr lang="en-US" sz="2100">
                <a:highlight>
                  <a:srgbClr val="FFFF00"/>
                </a:highlight>
              </a:rPr>
              <a:t>Transformer: </a:t>
            </a:r>
            <a:r>
              <a:rPr b="1" lang="en-US" sz="2100">
                <a:highlight>
                  <a:srgbClr val="FFFF00"/>
                </a:highlight>
              </a:rPr>
              <a:t>70.0 %</a:t>
            </a:r>
            <a:endParaRPr b="1" sz="2100">
              <a:highlight>
                <a:srgbClr val="FFFF00"/>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a8fa893736_0_3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41" name="Google Shape;241;ga8fa893736_0_34"/>
          <p:cNvSpPr txBox="1"/>
          <p:nvPr/>
        </p:nvSpPr>
        <p:spPr>
          <a:xfrm>
            <a:off x="467522" y="442675"/>
            <a:ext cx="119898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1E4E79"/>
                </a:solidFill>
                <a:latin typeface="Twentieth Century"/>
                <a:ea typeface="Twentieth Century"/>
                <a:cs typeface="Twentieth Century"/>
                <a:sym typeface="Twentieth Century"/>
              </a:rPr>
              <a:t>Comparison with SOTA</a:t>
            </a:r>
            <a:r>
              <a:rPr b="1" lang="en-US" sz="4400">
                <a:solidFill>
                  <a:srgbClr val="1E4E79"/>
                </a:solidFill>
                <a:latin typeface="Twentieth Century"/>
                <a:ea typeface="Twentieth Century"/>
                <a:cs typeface="Twentieth Century"/>
                <a:sym typeface="Twentieth Century"/>
              </a:rPr>
              <a:t> (Confusion Matrix)</a:t>
            </a:r>
            <a:endParaRPr b="1" sz="4400">
              <a:solidFill>
                <a:srgbClr val="1E4E79"/>
              </a:solidFill>
              <a:latin typeface="Twentieth Century"/>
              <a:ea typeface="Twentieth Century"/>
              <a:cs typeface="Twentieth Century"/>
              <a:sym typeface="Twentieth Century"/>
            </a:endParaRPr>
          </a:p>
        </p:txBody>
      </p:sp>
      <p:pic>
        <p:nvPicPr>
          <p:cNvPr id="242" name="Google Shape;242;ga8fa893736_0_34"/>
          <p:cNvPicPr preferRelativeResize="0"/>
          <p:nvPr/>
        </p:nvPicPr>
        <p:blipFill>
          <a:blip r:embed="rId3">
            <a:alphaModFix/>
          </a:blip>
          <a:stretch>
            <a:fillRect/>
          </a:stretch>
        </p:blipFill>
        <p:spPr>
          <a:xfrm>
            <a:off x="533400" y="1212175"/>
            <a:ext cx="5352292" cy="5493424"/>
          </a:xfrm>
          <a:prstGeom prst="rect">
            <a:avLst/>
          </a:prstGeom>
          <a:noFill/>
          <a:ln>
            <a:noFill/>
          </a:ln>
        </p:spPr>
      </p:pic>
      <p:pic>
        <p:nvPicPr>
          <p:cNvPr id="243" name="Google Shape;243;ga8fa893736_0_34"/>
          <p:cNvPicPr preferRelativeResize="0"/>
          <p:nvPr/>
        </p:nvPicPr>
        <p:blipFill>
          <a:blip r:embed="rId4">
            <a:alphaModFix/>
          </a:blip>
          <a:stretch>
            <a:fillRect/>
          </a:stretch>
        </p:blipFill>
        <p:spPr>
          <a:xfrm>
            <a:off x="6043076" y="1212175"/>
            <a:ext cx="5310724" cy="545076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AutoNum type="arabicPeriod"/>
            </a:pPr>
            <a:r>
              <a:rPr lang="en-US"/>
              <a:t>We show that using ensemble method our classifier can learn the signal not only for high SNR but also low SNR.</a:t>
            </a:r>
            <a:endParaRPr/>
          </a:p>
          <a:p>
            <a:pPr indent="-342900" lvl="0" marL="457200" rtl="0" algn="l">
              <a:lnSpc>
                <a:spcPct val="90000"/>
              </a:lnSpc>
              <a:spcBef>
                <a:spcPts val="0"/>
              </a:spcBef>
              <a:spcAft>
                <a:spcPts val="0"/>
              </a:spcAft>
              <a:buSzPts val="1800"/>
              <a:buAutoNum type="arabicPeriod"/>
            </a:pPr>
            <a:r>
              <a:rPr lang="en-US"/>
              <a:t>Transformer model can achieve up to 70% accuracy at low SNR values which is a big improvement in comparison with previous approach.</a:t>
            </a:r>
            <a:endParaRPr/>
          </a:p>
          <a:p>
            <a:pPr indent="-342900" lvl="0" marL="457200" rtl="0" algn="l">
              <a:lnSpc>
                <a:spcPct val="90000"/>
              </a:lnSpc>
              <a:spcBef>
                <a:spcPts val="0"/>
              </a:spcBef>
              <a:spcAft>
                <a:spcPts val="0"/>
              </a:spcAft>
              <a:buSzPts val="1800"/>
              <a:buAutoNum type="arabicPeriod"/>
            </a:pPr>
            <a:r>
              <a:rPr lang="en-US"/>
              <a:t>Our modified ResNet get higher accuracy than the baseline model</a:t>
            </a:r>
            <a:endParaRPr/>
          </a:p>
          <a:p>
            <a:pPr indent="-342900" lvl="0" marL="457200" rtl="0" algn="l">
              <a:lnSpc>
                <a:spcPct val="90000"/>
              </a:lnSpc>
              <a:spcBef>
                <a:spcPts val="0"/>
              </a:spcBef>
              <a:spcAft>
                <a:spcPts val="0"/>
              </a:spcAft>
              <a:buSzPts val="1800"/>
              <a:buAutoNum type="arabicPeriod"/>
            </a:pPr>
            <a:r>
              <a:rPr lang="en-US"/>
              <a:t>We successfully make a new </a:t>
            </a:r>
            <a:endParaRPr/>
          </a:p>
        </p:txBody>
      </p:sp>
      <p:sp>
        <p:nvSpPr>
          <p:cNvPr id="249" name="Google Shape;249;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50" name="Google Shape;250;p28"/>
          <p:cNvSpPr txBox="1"/>
          <p:nvPr/>
        </p:nvSpPr>
        <p:spPr>
          <a:xfrm>
            <a:off x="467531" y="442675"/>
            <a:ext cx="789060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1E4E79"/>
                </a:solidFill>
                <a:latin typeface="Twentieth Century"/>
                <a:ea typeface="Twentieth Century"/>
                <a:cs typeface="Twentieth Century"/>
                <a:sym typeface="Twentieth Century"/>
              </a:rPr>
              <a:t>CONCLUSION</a:t>
            </a:r>
            <a:endParaRPr b="0" i="0" sz="4400" u="none" cap="none" strike="noStrike">
              <a:solidFill>
                <a:srgbClr val="1E4E79"/>
              </a:solidFill>
              <a:latin typeface="Twentieth Century"/>
              <a:ea typeface="Twentieth Century"/>
              <a:cs typeface="Twentieth Century"/>
              <a:sym typeface="Twentieth Centur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Thank you</a:t>
            </a:r>
            <a:endParaRPr/>
          </a:p>
        </p:txBody>
      </p:sp>
      <p:sp>
        <p:nvSpPr>
          <p:cNvPr id="256" name="Google Shape;256;p2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406400" lvl="0" marL="457200" rtl="0" algn="ctr">
              <a:lnSpc>
                <a:spcPct val="90000"/>
              </a:lnSpc>
              <a:spcBef>
                <a:spcPts val="1000"/>
              </a:spcBef>
              <a:spcAft>
                <a:spcPts val="0"/>
              </a:spcAft>
              <a:buClr>
                <a:schemeClr val="dk1"/>
              </a:buClr>
              <a:buSzPts val="2400"/>
              <a:buNone/>
            </a:pPr>
            <a:r>
              <a:rPr lang="en-US"/>
              <a:t>☺ </a:t>
            </a:r>
            <a:endParaRPr/>
          </a:p>
        </p:txBody>
      </p:sp>
      <p:sp>
        <p:nvSpPr>
          <p:cNvPr id="257" name="Google Shape;25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8"/>
          <p:cNvSpPr txBox="1"/>
          <p:nvPr/>
        </p:nvSpPr>
        <p:spPr>
          <a:xfrm>
            <a:off x="720000" y="431335"/>
            <a:ext cx="3773662"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1E4E79"/>
                </a:solidFill>
                <a:latin typeface="Twentieth Century"/>
                <a:ea typeface="Twentieth Century"/>
                <a:cs typeface="Twentieth Century"/>
                <a:sym typeface="Twentieth Century"/>
              </a:rPr>
              <a:t>Key References</a:t>
            </a:r>
            <a:endParaRPr b="0" i="0" sz="4400" u="none" cap="none" strike="noStrike">
              <a:solidFill>
                <a:srgbClr val="1E4E79"/>
              </a:solidFill>
              <a:latin typeface="Twentieth Century"/>
              <a:ea typeface="Twentieth Century"/>
              <a:cs typeface="Twentieth Century"/>
              <a:sym typeface="Twentieth Century"/>
            </a:endParaRPr>
          </a:p>
        </p:txBody>
      </p:sp>
      <p:sp>
        <p:nvSpPr>
          <p:cNvPr id="264" name="Google Shape;26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65" name="Google Shape;265;p8"/>
          <p:cNvPicPr preferRelativeResize="0"/>
          <p:nvPr/>
        </p:nvPicPr>
        <p:blipFill rotWithShape="1">
          <a:blip r:embed="rId3">
            <a:alphaModFix/>
          </a:blip>
          <a:srcRect b="0" l="0" r="0" t="0"/>
          <a:stretch/>
        </p:blipFill>
        <p:spPr>
          <a:xfrm>
            <a:off x="11695886" y="102405"/>
            <a:ext cx="496114" cy="414331"/>
          </a:xfrm>
          <a:prstGeom prst="rect">
            <a:avLst/>
          </a:prstGeom>
          <a:noFill/>
          <a:ln>
            <a:noFill/>
          </a:ln>
        </p:spPr>
      </p:pic>
      <p:pic>
        <p:nvPicPr>
          <p:cNvPr id="266" name="Google Shape;266;p8"/>
          <p:cNvPicPr preferRelativeResize="0"/>
          <p:nvPr/>
        </p:nvPicPr>
        <p:blipFill rotWithShape="1">
          <a:blip r:embed="rId4">
            <a:alphaModFix/>
          </a:blip>
          <a:srcRect b="0" l="0" r="0" t="0"/>
          <a:stretch/>
        </p:blipFill>
        <p:spPr>
          <a:xfrm>
            <a:off x="10305990" y="105992"/>
            <a:ext cx="1233879" cy="439008"/>
          </a:xfrm>
          <a:prstGeom prst="rect">
            <a:avLst/>
          </a:prstGeom>
          <a:noFill/>
          <a:ln>
            <a:noFill/>
          </a:ln>
        </p:spPr>
      </p:pic>
      <p:sp>
        <p:nvSpPr>
          <p:cNvPr id="267" name="Google Shape;267;p8"/>
          <p:cNvSpPr/>
          <p:nvPr/>
        </p:nvSpPr>
        <p:spPr>
          <a:xfrm>
            <a:off x="1028315" y="1302962"/>
            <a:ext cx="10667571" cy="494751"/>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Clr>
                <a:srgbClr val="000000"/>
              </a:buClr>
              <a:buSzPts val="2400"/>
              <a:buFont typeface="Arial"/>
              <a:buNone/>
            </a:pPr>
            <a:r>
              <a:t/>
            </a:r>
            <a:endParaRPr b="0" i="0" sz="2400" u="none" cap="none" strike="noStrike">
              <a:solidFill>
                <a:srgbClr val="FF0000"/>
              </a:solidFill>
              <a:latin typeface="Arial"/>
              <a:ea typeface="Arial"/>
              <a:cs typeface="Arial"/>
              <a:sym typeface="Arial"/>
            </a:endParaRPr>
          </a:p>
        </p:txBody>
      </p:sp>
      <p:sp>
        <p:nvSpPr>
          <p:cNvPr id="268" name="Google Shape;268;p8"/>
          <p:cNvSpPr txBox="1"/>
          <p:nvPr/>
        </p:nvSpPr>
        <p:spPr>
          <a:xfrm>
            <a:off x="601133" y="1490627"/>
            <a:ext cx="10938600" cy="5078400"/>
          </a:xfrm>
          <a:prstGeom prst="rect">
            <a:avLst/>
          </a:prstGeom>
          <a:noFill/>
          <a:ln>
            <a:noFill/>
          </a:ln>
        </p:spPr>
        <p:txBody>
          <a:bodyPr anchorCtr="0" anchor="t" bIns="45700" lIns="91425" spcFirstLastPara="1" rIns="91425" wrap="square" tIns="45700">
            <a:spAutoFit/>
          </a:bodyPr>
          <a:lstStyle/>
          <a:p>
            <a:pPr indent="-323850" lvl="0" marL="609600" marR="0" rtl="0" algn="just">
              <a:lnSpc>
                <a:spcPct val="105000"/>
              </a:lnSpc>
              <a:spcBef>
                <a:spcPts val="0"/>
              </a:spcBef>
              <a:spcAft>
                <a:spcPts val="0"/>
              </a:spcAft>
              <a:buClr>
                <a:srgbClr val="000000"/>
              </a:buClr>
              <a:buSzPts val="1800"/>
              <a:buFont typeface="Arial"/>
              <a:buNone/>
            </a:pPr>
            <a:r>
              <a:rPr i="0" lang="en-US" sz="1700" u="none" cap="none" strike="noStrike">
                <a:solidFill>
                  <a:schemeClr val="dk1"/>
                </a:solidFill>
              </a:rPr>
              <a:t>T. J. O’Shea, T. Roy and T. C. Clancy, "Over-the-Air Deep Learning Based Radio Signal Classification," in </a:t>
            </a:r>
            <a:r>
              <a:rPr i="1" lang="en-US" sz="1700" u="none" cap="none" strike="noStrike">
                <a:solidFill>
                  <a:schemeClr val="dk1"/>
                </a:solidFill>
              </a:rPr>
              <a:t>IEEE Journal of Selected Topics in Signal Processing</a:t>
            </a:r>
            <a:r>
              <a:rPr i="0" lang="en-US" sz="1700" u="none" cap="none" strike="noStrike">
                <a:solidFill>
                  <a:schemeClr val="dk1"/>
                </a:solidFill>
              </a:rPr>
              <a:t>, vol. 12, no. 1, pp. 168-179, Feb. 2018, doi: 10.1109/JSTSP.2018.2797022.</a:t>
            </a:r>
            <a:endParaRPr i="0" sz="1700" u="none" cap="none" strike="noStrike">
              <a:solidFill>
                <a:schemeClr val="dk1"/>
              </a:solidFill>
            </a:endParaRPr>
          </a:p>
          <a:p>
            <a:pPr indent="-323850" lvl="0" marL="609600" marR="0" rtl="0" algn="just">
              <a:lnSpc>
                <a:spcPct val="105000"/>
              </a:lnSpc>
              <a:spcBef>
                <a:spcPts val="0"/>
              </a:spcBef>
              <a:spcAft>
                <a:spcPts val="0"/>
              </a:spcAft>
              <a:buClr>
                <a:srgbClr val="000000"/>
              </a:buClr>
              <a:buSzPts val="1800"/>
              <a:buFont typeface="Arial"/>
              <a:buNone/>
            </a:pPr>
            <a:r>
              <a:t/>
            </a:r>
            <a:endParaRPr sz="1700">
              <a:solidFill>
                <a:schemeClr val="dk1"/>
              </a:solidFill>
            </a:endParaRPr>
          </a:p>
          <a:p>
            <a:pPr indent="-323850" lvl="0" marL="609600" rtl="0" algn="just">
              <a:lnSpc>
                <a:spcPct val="105000"/>
              </a:lnSpc>
              <a:spcBef>
                <a:spcPts val="0"/>
              </a:spcBef>
              <a:spcAft>
                <a:spcPts val="0"/>
              </a:spcAft>
              <a:buClr>
                <a:schemeClr val="dk1"/>
              </a:buClr>
              <a:buSzPts val="1100"/>
              <a:buFont typeface="Arial"/>
              <a:buNone/>
            </a:pPr>
            <a:r>
              <a:rPr lang="en-US" sz="1700">
                <a:solidFill>
                  <a:srgbClr val="222222"/>
                </a:solidFill>
                <a:highlight>
                  <a:srgbClr val="FFFFFF"/>
                </a:highlight>
              </a:rPr>
              <a:t>Harper, Clayton A., et al. "Enhanced Automatic Modulation Classification using Deep Convolutional Latent Space Pooling." </a:t>
            </a:r>
            <a:r>
              <a:rPr i="1" lang="en-US" sz="1700">
                <a:solidFill>
                  <a:srgbClr val="222222"/>
                </a:solidFill>
                <a:highlight>
                  <a:srgbClr val="FFFFFF"/>
                </a:highlight>
              </a:rPr>
              <a:t>ASILOMAR Conference on Signals, Systems, and Computers.  2020</a:t>
            </a:r>
            <a:r>
              <a:rPr lang="en-US" sz="1700">
                <a:solidFill>
                  <a:srgbClr val="222222"/>
                </a:solidFill>
                <a:highlight>
                  <a:srgbClr val="FFFFFF"/>
                </a:highlight>
              </a:rPr>
              <a:t>.</a:t>
            </a:r>
            <a:endParaRPr sz="1700">
              <a:solidFill>
                <a:schemeClr val="dk1"/>
              </a:solidFill>
            </a:endParaRPr>
          </a:p>
          <a:p>
            <a:pPr indent="-323850" lvl="0" marL="609600" marR="0" rtl="0" algn="just">
              <a:lnSpc>
                <a:spcPct val="105000"/>
              </a:lnSpc>
              <a:spcBef>
                <a:spcPts val="0"/>
              </a:spcBef>
              <a:spcAft>
                <a:spcPts val="0"/>
              </a:spcAft>
              <a:buClr>
                <a:srgbClr val="000000"/>
              </a:buClr>
              <a:buSzPts val="1400"/>
              <a:buFont typeface="Arial"/>
              <a:buNone/>
            </a:pPr>
            <a:r>
              <a:t/>
            </a:r>
            <a:endParaRPr i="0" sz="1700" u="none" cap="none" strike="noStrike">
              <a:solidFill>
                <a:schemeClr val="dk1"/>
              </a:solidFill>
            </a:endParaRPr>
          </a:p>
          <a:p>
            <a:pPr indent="-336550" lvl="0" marL="628650" marR="0" rtl="0" algn="just">
              <a:lnSpc>
                <a:spcPct val="105000"/>
              </a:lnSpc>
              <a:spcBef>
                <a:spcPts val="600"/>
              </a:spcBef>
              <a:spcAft>
                <a:spcPts val="0"/>
              </a:spcAft>
              <a:buClr>
                <a:srgbClr val="000000"/>
              </a:buClr>
              <a:buSzPts val="1700"/>
              <a:buAutoNum type="alphaUcPeriod"/>
            </a:pPr>
            <a:r>
              <a:rPr i="0" lang="en-US" sz="1700" u="none" cap="none" strike="noStrike">
                <a:solidFill>
                  <a:schemeClr val="dk1"/>
                </a:solidFill>
              </a:rPr>
              <a:t>J. Uppal, M. Hegarty, W. Haftel, P. A. Sallee, H. Brown Cribbs and H. H. Huang, "High-Performance Deep Learning Classification for Radio Signals," </a:t>
            </a:r>
            <a:r>
              <a:rPr i="1" lang="en-US" sz="1700" u="none" cap="none" strike="noStrike">
                <a:solidFill>
                  <a:schemeClr val="dk1"/>
                </a:solidFill>
              </a:rPr>
              <a:t>2019 53rd Asilomar Conference on Signals, Systems, and Computers</a:t>
            </a:r>
            <a:r>
              <a:rPr i="0" lang="en-US" sz="1700" u="none" cap="none" strike="noStrike">
                <a:solidFill>
                  <a:schemeClr val="dk1"/>
                </a:solidFill>
              </a:rPr>
              <a:t>, Pacific Grove, CA, USA, 2019, pp. 1026-1029, doi: 10.1109/IEEECONF44664.2019.9048897.</a:t>
            </a:r>
            <a:endParaRPr sz="1700"/>
          </a:p>
          <a:p>
            <a:pPr indent="0" lvl="0" marL="285750" marR="0" rtl="0" algn="just">
              <a:lnSpc>
                <a:spcPct val="105000"/>
              </a:lnSpc>
              <a:spcBef>
                <a:spcPts val="0"/>
              </a:spcBef>
              <a:spcAft>
                <a:spcPts val="0"/>
              </a:spcAft>
              <a:buNone/>
            </a:pPr>
            <a:r>
              <a:t/>
            </a:r>
            <a:endParaRPr i="0" sz="1700" u="none" cap="none" strike="noStrike">
              <a:solidFill>
                <a:schemeClr val="dk1"/>
              </a:solidFill>
            </a:endParaRPr>
          </a:p>
          <a:p>
            <a:pPr indent="-323850" lvl="0" marL="609600" marR="0" rtl="0" algn="just">
              <a:lnSpc>
                <a:spcPct val="105000"/>
              </a:lnSpc>
              <a:spcBef>
                <a:spcPts val="0"/>
              </a:spcBef>
              <a:spcAft>
                <a:spcPts val="0"/>
              </a:spcAft>
              <a:buNone/>
            </a:pPr>
            <a:r>
              <a:rPr i="0" lang="en-US" sz="1700" u="none" cap="none" strike="noStrike">
                <a:solidFill>
                  <a:schemeClr val="dk1"/>
                </a:solidFill>
              </a:rPr>
              <a:t>S. Huang et al., "Automatic Modulation Classification Using Compressive Convolutional Neural Network," in IEEE Access, vol. 7, pp. 79636-79643, 2019, DOI: 10.1109/ACCESS.2019.2921988.</a:t>
            </a:r>
            <a:endParaRPr sz="1700"/>
          </a:p>
          <a:p>
            <a:pPr indent="-323850" lvl="0" marL="609600" marR="0" rtl="0" algn="just">
              <a:lnSpc>
                <a:spcPct val="100000"/>
              </a:lnSpc>
              <a:spcBef>
                <a:spcPts val="0"/>
              </a:spcBef>
              <a:spcAft>
                <a:spcPts val="0"/>
              </a:spcAft>
              <a:buNone/>
            </a:pPr>
            <a:r>
              <a:t/>
            </a:r>
            <a:endParaRPr i="0" sz="1700" u="none" cap="none" strike="noStrike">
              <a:solidFill>
                <a:schemeClr val="dk1"/>
              </a:solidFill>
            </a:endParaRPr>
          </a:p>
          <a:p>
            <a:pPr indent="-323850" lvl="0" marL="609600" marR="0" rtl="0" algn="just">
              <a:lnSpc>
                <a:spcPct val="105000"/>
              </a:lnSpc>
              <a:spcBef>
                <a:spcPts val="600"/>
              </a:spcBef>
              <a:spcAft>
                <a:spcPts val="0"/>
              </a:spcAft>
              <a:buNone/>
            </a:pPr>
            <a:r>
              <a:rPr i="0" lang="en-US" sz="1700" u="none" cap="none" strike="noStrike">
                <a:solidFill>
                  <a:schemeClr val="dk1"/>
                </a:solidFill>
              </a:rPr>
              <a:t>Huynh-The, Thien &amp; Hua, Cam-Hao &amp; Pham, Quoc-Viet &amp; Kim, Dong-Seong. (2020). MCNet: An Efficient CNN Architecture for Robust Automatic Modulation Classification. IEEE Communications Letters. 24. 811-815. 10.1109/LCOMM.2020.2968030.</a:t>
            </a:r>
            <a:endParaRPr sz="1700"/>
          </a:p>
          <a:p>
            <a:pPr indent="-254000" lvl="0" marL="628650" marR="0" rtl="0" algn="just">
              <a:lnSpc>
                <a:spcPct val="105000"/>
              </a:lnSpc>
              <a:spcBef>
                <a:spcPts val="1200"/>
              </a:spcBef>
              <a:spcAft>
                <a:spcPts val="0"/>
              </a:spcAft>
              <a:buClr>
                <a:srgbClr val="000000"/>
              </a:buClr>
              <a:buSzPts val="1400"/>
              <a:buFont typeface="Arial"/>
              <a:buNone/>
            </a:pPr>
            <a:r>
              <a:t/>
            </a:r>
            <a:endParaRPr i="0" sz="1700" u="none" cap="none" strike="noStrike">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4"/>
          <p:cNvSpPr txBox="1"/>
          <p:nvPr/>
        </p:nvSpPr>
        <p:spPr>
          <a:xfrm>
            <a:off x="720000" y="431335"/>
            <a:ext cx="10646025"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1E4E79"/>
                </a:solidFill>
                <a:latin typeface="Twentieth Century"/>
                <a:ea typeface="Twentieth Century"/>
                <a:cs typeface="Twentieth Century"/>
                <a:sym typeface="Twentieth Century"/>
              </a:rPr>
              <a:t>BACKGROUND</a:t>
            </a:r>
            <a:endParaRPr b="0" i="0" sz="4400" u="none" cap="none" strike="noStrike">
              <a:solidFill>
                <a:srgbClr val="1E4E79"/>
              </a:solidFill>
              <a:latin typeface="Twentieth Century"/>
              <a:ea typeface="Twentieth Century"/>
              <a:cs typeface="Twentieth Century"/>
              <a:sym typeface="Twentieth Century"/>
            </a:endParaRPr>
          </a:p>
        </p:txBody>
      </p:sp>
      <p:pic>
        <p:nvPicPr>
          <p:cNvPr id="101" name="Google Shape;101;p4"/>
          <p:cNvPicPr preferRelativeResize="0"/>
          <p:nvPr/>
        </p:nvPicPr>
        <p:blipFill rotWithShape="1">
          <a:blip r:embed="rId3">
            <a:alphaModFix/>
          </a:blip>
          <a:srcRect b="0" l="0" r="0" t="0"/>
          <a:stretch/>
        </p:blipFill>
        <p:spPr>
          <a:xfrm>
            <a:off x="11695886" y="102405"/>
            <a:ext cx="496114" cy="414331"/>
          </a:xfrm>
          <a:prstGeom prst="rect">
            <a:avLst/>
          </a:prstGeom>
          <a:noFill/>
          <a:ln>
            <a:noFill/>
          </a:ln>
        </p:spPr>
      </p:pic>
      <p:pic>
        <p:nvPicPr>
          <p:cNvPr id="102" name="Google Shape;102;p4"/>
          <p:cNvPicPr preferRelativeResize="0"/>
          <p:nvPr/>
        </p:nvPicPr>
        <p:blipFill rotWithShape="1">
          <a:blip r:embed="rId4">
            <a:alphaModFix/>
          </a:blip>
          <a:srcRect b="0" l="0" r="0" t="0"/>
          <a:stretch/>
        </p:blipFill>
        <p:spPr>
          <a:xfrm>
            <a:off x="10305990" y="105992"/>
            <a:ext cx="1233879" cy="439008"/>
          </a:xfrm>
          <a:prstGeom prst="rect">
            <a:avLst/>
          </a:prstGeom>
          <a:noFill/>
          <a:ln>
            <a:noFill/>
          </a:ln>
        </p:spPr>
      </p:pic>
      <p:sp>
        <p:nvSpPr>
          <p:cNvPr id="103" name="Google Shape;103;p4"/>
          <p:cNvSpPr txBox="1"/>
          <p:nvPr>
            <p:ph idx="1" type="body"/>
          </p:nvPr>
        </p:nvSpPr>
        <p:spPr>
          <a:xfrm>
            <a:off x="539838" y="1526119"/>
            <a:ext cx="5314610" cy="4351338"/>
          </a:xfrm>
          <a:prstGeom prst="rect">
            <a:avLst/>
          </a:prstGeom>
          <a:noFill/>
          <a:ln>
            <a:noFill/>
          </a:ln>
        </p:spPr>
        <p:txBody>
          <a:bodyPr anchorCtr="0" anchor="t" bIns="45700" lIns="91425" spcFirstLastPara="1" rIns="91425" wrap="square" tIns="45700">
            <a:normAutofit/>
          </a:bodyPr>
          <a:lstStyle/>
          <a:p>
            <a:pPr indent="-342900" lvl="0" marL="342900" rtl="0" algn="l">
              <a:lnSpc>
                <a:spcPct val="110000"/>
              </a:lnSpc>
              <a:spcBef>
                <a:spcPts val="1000"/>
              </a:spcBef>
              <a:spcAft>
                <a:spcPts val="0"/>
              </a:spcAft>
              <a:buSzPts val="1800"/>
              <a:buFont typeface="Arial"/>
              <a:buAutoNum type="arabicPeriod"/>
            </a:pPr>
            <a:r>
              <a:rPr b="1" lang="en-US" sz="1360">
                <a:latin typeface="Arial"/>
                <a:ea typeface="Arial"/>
                <a:cs typeface="Arial"/>
                <a:sym typeface="Arial"/>
              </a:rPr>
              <a:t>Signal modulation used to transmit a signal is important.</a:t>
            </a:r>
            <a:br>
              <a:rPr b="1" lang="en-US" sz="1360">
                <a:latin typeface="Arial"/>
                <a:ea typeface="Arial"/>
                <a:cs typeface="Arial"/>
                <a:sym typeface="Arial"/>
              </a:rPr>
            </a:br>
            <a:r>
              <a:rPr lang="en-US" sz="1360">
                <a:latin typeface="Arial"/>
                <a:ea typeface="Arial"/>
                <a:cs typeface="Arial"/>
                <a:sym typeface="Arial"/>
              </a:rPr>
              <a:t>Spectrum interference monitoring, radio fault detection, dynamic spectrum access, etc.</a:t>
            </a:r>
            <a:endParaRPr/>
          </a:p>
          <a:p>
            <a:pPr indent="-228600" lvl="0" marL="342900" rtl="0" algn="l">
              <a:lnSpc>
                <a:spcPct val="110000"/>
              </a:lnSpc>
              <a:spcBef>
                <a:spcPts val="1000"/>
              </a:spcBef>
              <a:spcAft>
                <a:spcPts val="0"/>
              </a:spcAft>
              <a:buSzPts val="1800"/>
              <a:buFont typeface="Arial"/>
              <a:buNone/>
            </a:pPr>
            <a:r>
              <a:t/>
            </a:r>
            <a:endParaRPr sz="1360">
              <a:solidFill>
                <a:srgbClr val="000000"/>
              </a:solidFill>
              <a:latin typeface="Arial"/>
              <a:ea typeface="Arial"/>
              <a:cs typeface="Arial"/>
              <a:sym typeface="Arial"/>
            </a:endParaRPr>
          </a:p>
          <a:p>
            <a:pPr indent="-342900" lvl="0" marL="342900" rtl="0" algn="l">
              <a:lnSpc>
                <a:spcPct val="110000"/>
              </a:lnSpc>
              <a:spcBef>
                <a:spcPts val="1000"/>
              </a:spcBef>
              <a:spcAft>
                <a:spcPts val="0"/>
              </a:spcAft>
              <a:buSzPts val="1800"/>
              <a:buFont typeface="Arial"/>
              <a:buAutoNum type="arabicPeriod"/>
            </a:pPr>
            <a:r>
              <a:rPr b="1" lang="en-US" sz="1360">
                <a:solidFill>
                  <a:srgbClr val="000000"/>
                </a:solidFill>
                <a:latin typeface="Arial"/>
                <a:ea typeface="Arial"/>
                <a:cs typeface="Arial"/>
                <a:sym typeface="Arial"/>
              </a:rPr>
              <a:t>Traditional signal classification need to extract some features.</a:t>
            </a:r>
            <a:br>
              <a:rPr lang="en-US" sz="1360">
                <a:solidFill>
                  <a:srgbClr val="000000"/>
                </a:solidFill>
                <a:latin typeface="Arial"/>
                <a:ea typeface="Arial"/>
                <a:cs typeface="Arial"/>
                <a:sym typeface="Arial"/>
              </a:rPr>
            </a:br>
            <a:r>
              <a:rPr lang="en-US" sz="1360">
                <a:solidFill>
                  <a:srgbClr val="000000"/>
                </a:solidFill>
                <a:latin typeface="Arial"/>
                <a:ea typeface="Arial"/>
                <a:cs typeface="Arial"/>
                <a:sym typeface="Arial"/>
              </a:rPr>
              <a:t>Fourier Transform, SIFT, MFCC, or another handcrafting method using statistical modulation features.</a:t>
            </a:r>
            <a:endParaRPr/>
          </a:p>
          <a:p>
            <a:pPr indent="-228600" lvl="0" marL="342900" rtl="0" algn="l">
              <a:lnSpc>
                <a:spcPct val="110000"/>
              </a:lnSpc>
              <a:spcBef>
                <a:spcPts val="1000"/>
              </a:spcBef>
              <a:spcAft>
                <a:spcPts val="0"/>
              </a:spcAft>
              <a:buSzPts val="1800"/>
              <a:buFont typeface="Arial"/>
              <a:buNone/>
            </a:pPr>
            <a:r>
              <a:t/>
            </a:r>
            <a:endParaRPr sz="1360">
              <a:solidFill>
                <a:srgbClr val="000000"/>
              </a:solidFill>
              <a:latin typeface="Arial"/>
              <a:ea typeface="Arial"/>
              <a:cs typeface="Arial"/>
              <a:sym typeface="Arial"/>
            </a:endParaRPr>
          </a:p>
          <a:p>
            <a:pPr indent="-342900" lvl="0" marL="342900" rtl="0" algn="l">
              <a:lnSpc>
                <a:spcPct val="110000"/>
              </a:lnSpc>
              <a:spcBef>
                <a:spcPts val="1000"/>
              </a:spcBef>
              <a:spcAft>
                <a:spcPts val="0"/>
              </a:spcAft>
              <a:buSzPts val="1800"/>
              <a:buFont typeface="Arial"/>
              <a:buAutoNum type="arabicPeriod"/>
            </a:pPr>
            <a:r>
              <a:rPr b="1" lang="en-US" sz="1360">
                <a:solidFill>
                  <a:srgbClr val="000000"/>
                </a:solidFill>
                <a:latin typeface="Arial"/>
                <a:ea typeface="Arial"/>
                <a:cs typeface="Arial"/>
                <a:sym typeface="Arial"/>
              </a:rPr>
              <a:t>Defense Application</a:t>
            </a:r>
            <a:br>
              <a:rPr lang="en-US" sz="1360">
                <a:solidFill>
                  <a:srgbClr val="000000"/>
                </a:solidFill>
                <a:latin typeface="Arial"/>
                <a:ea typeface="Arial"/>
                <a:cs typeface="Arial"/>
                <a:sym typeface="Arial"/>
              </a:rPr>
            </a:br>
            <a:r>
              <a:rPr lang="en-US" sz="1360">
                <a:solidFill>
                  <a:srgbClr val="000000"/>
                </a:solidFill>
                <a:latin typeface="Arial"/>
                <a:ea typeface="Arial"/>
                <a:cs typeface="Arial"/>
                <a:sym typeface="Arial"/>
              </a:rPr>
              <a:t>R</a:t>
            </a:r>
            <a:r>
              <a:rPr lang="en-US" sz="1360">
                <a:latin typeface="Arial"/>
                <a:ea typeface="Arial"/>
                <a:cs typeface="Arial"/>
                <a:sym typeface="Arial"/>
              </a:rPr>
              <a:t>adio signals may reveal vital information regarding the detection, localization, and identification of an opponent. Traditionally, operators who were trained to recognize various signal formats based on manual ‘listen in’ techniques performed the identification.</a:t>
            </a:r>
            <a:endParaRPr/>
          </a:p>
          <a:p>
            <a:pPr indent="0" lvl="0" marL="0" rtl="0" algn="l">
              <a:lnSpc>
                <a:spcPct val="110000"/>
              </a:lnSpc>
              <a:spcBef>
                <a:spcPts val="1000"/>
              </a:spcBef>
              <a:spcAft>
                <a:spcPts val="0"/>
              </a:spcAft>
              <a:buSzPts val="1800"/>
              <a:buNone/>
            </a:pPr>
            <a:r>
              <a:t/>
            </a:r>
            <a:endParaRPr sz="1360">
              <a:solidFill>
                <a:srgbClr val="000000"/>
              </a:solidFill>
              <a:latin typeface="Arial"/>
              <a:ea typeface="Arial"/>
              <a:cs typeface="Arial"/>
              <a:sym typeface="Arial"/>
            </a:endParaRPr>
          </a:p>
          <a:p>
            <a:pPr indent="-228600" lvl="0" marL="342900" rtl="0" algn="l">
              <a:lnSpc>
                <a:spcPct val="80000"/>
              </a:lnSpc>
              <a:spcBef>
                <a:spcPts val="1000"/>
              </a:spcBef>
              <a:spcAft>
                <a:spcPts val="0"/>
              </a:spcAft>
              <a:buSzPts val="1800"/>
              <a:buFont typeface="Arial"/>
              <a:buNone/>
            </a:pPr>
            <a:r>
              <a:t/>
            </a:r>
            <a:endParaRPr sz="1360">
              <a:solidFill>
                <a:srgbClr val="000000"/>
              </a:solidFill>
              <a:latin typeface="Arial"/>
              <a:ea typeface="Arial"/>
              <a:cs typeface="Arial"/>
              <a:sym typeface="Arial"/>
            </a:endParaRPr>
          </a:p>
          <a:p>
            <a:pPr indent="-228600" lvl="0" marL="342900" rtl="0" algn="l">
              <a:lnSpc>
                <a:spcPct val="80000"/>
              </a:lnSpc>
              <a:spcBef>
                <a:spcPts val="1000"/>
              </a:spcBef>
              <a:spcAft>
                <a:spcPts val="0"/>
              </a:spcAft>
              <a:buSzPts val="1800"/>
              <a:buFont typeface="Arial"/>
              <a:buNone/>
            </a:pPr>
            <a:r>
              <a:t/>
            </a:r>
            <a:endParaRPr sz="1360">
              <a:latin typeface="Arial"/>
              <a:ea typeface="Arial"/>
              <a:cs typeface="Arial"/>
              <a:sym typeface="Arial"/>
            </a:endParaRPr>
          </a:p>
          <a:p>
            <a:pPr indent="-228600" lvl="0" marL="342900" rtl="0" algn="l">
              <a:lnSpc>
                <a:spcPct val="80000"/>
              </a:lnSpc>
              <a:spcBef>
                <a:spcPts val="1000"/>
              </a:spcBef>
              <a:spcAft>
                <a:spcPts val="0"/>
              </a:spcAft>
              <a:buSzPts val="1800"/>
              <a:buFont typeface="Arial"/>
              <a:buNone/>
            </a:pPr>
            <a:r>
              <a:t/>
            </a:r>
            <a:endParaRPr sz="1360">
              <a:latin typeface="Arial"/>
              <a:ea typeface="Arial"/>
              <a:cs typeface="Arial"/>
              <a:sym typeface="Arial"/>
            </a:endParaRPr>
          </a:p>
          <a:p>
            <a:pPr indent="0" lvl="8" marL="0" rtl="0" algn="l">
              <a:lnSpc>
                <a:spcPct val="80000"/>
              </a:lnSpc>
              <a:spcBef>
                <a:spcPts val="500"/>
              </a:spcBef>
              <a:spcAft>
                <a:spcPts val="0"/>
              </a:spcAft>
              <a:buSzPts val="1800"/>
              <a:buNone/>
            </a:pPr>
            <a:r>
              <a:t/>
            </a:r>
            <a:endParaRPr sz="1360">
              <a:latin typeface="Arial"/>
              <a:ea typeface="Arial"/>
              <a:cs typeface="Arial"/>
              <a:sym typeface="Arial"/>
            </a:endParaRPr>
          </a:p>
        </p:txBody>
      </p:sp>
      <p:sp>
        <p:nvSpPr>
          <p:cNvPr id="104" name="Google Shape;104;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Image for post" id="105" name="Google Shape;105;p4"/>
          <p:cNvPicPr preferRelativeResize="0"/>
          <p:nvPr/>
        </p:nvPicPr>
        <p:blipFill rotWithShape="1">
          <a:blip r:embed="rId5">
            <a:alphaModFix/>
          </a:blip>
          <a:srcRect b="0" l="0" r="0" t="49572"/>
          <a:stretch/>
        </p:blipFill>
        <p:spPr>
          <a:xfrm>
            <a:off x="6157391" y="1057631"/>
            <a:ext cx="5531725" cy="2746123"/>
          </a:xfrm>
          <a:prstGeom prst="rect">
            <a:avLst/>
          </a:prstGeom>
          <a:noFill/>
          <a:ln>
            <a:noFill/>
          </a:ln>
        </p:spPr>
      </p:pic>
      <p:pic>
        <p:nvPicPr>
          <p:cNvPr descr="Army Plans Implementing AI (Artificial Intelligence) to counter Electronic  Attacks -" id="106" name="Google Shape;106;p4"/>
          <p:cNvPicPr preferRelativeResize="0"/>
          <p:nvPr/>
        </p:nvPicPr>
        <p:blipFill rotWithShape="1">
          <a:blip r:embed="rId6">
            <a:alphaModFix/>
          </a:blip>
          <a:srcRect b="0" l="0" r="0" t="0"/>
          <a:stretch/>
        </p:blipFill>
        <p:spPr>
          <a:xfrm>
            <a:off x="6337554" y="3953598"/>
            <a:ext cx="5219864" cy="22529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5"/>
          <p:cNvSpPr txBox="1"/>
          <p:nvPr/>
        </p:nvSpPr>
        <p:spPr>
          <a:xfrm>
            <a:off x="720000" y="431335"/>
            <a:ext cx="10646025"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1E4E79"/>
                </a:solidFill>
                <a:latin typeface="Twentieth Century"/>
                <a:ea typeface="Twentieth Century"/>
                <a:cs typeface="Twentieth Century"/>
                <a:sym typeface="Twentieth Century"/>
              </a:rPr>
              <a:t>PROBLEM STATEMENTS</a:t>
            </a:r>
            <a:endParaRPr b="0" i="0" sz="4400" u="none" cap="none" strike="noStrike">
              <a:solidFill>
                <a:srgbClr val="1E4E79"/>
              </a:solidFill>
              <a:latin typeface="Twentieth Century"/>
              <a:ea typeface="Twentieth Century"/>
              <a:cs typeface="Twentieth Century"/>
              <a:sym typeface="Twentieth Century"/>
            </a:endParaRPr>
          </a:p>
        </p:txBody>
      </p:sp>
      <p:pic>
        <p:nvPicPr>
          <p:cNvPr id="112" name="Google Shape;112;p5"/>
          <p:cNvPicPr preferRelativeResize="0"/>
          <p:nvPr/>
        </p:nvPicPr>
        <p:blipFill rotWithShape="1">
          <a:blip r:embed="rId3">
            <a:alphaModFix/>
          </a:blip>
          <a:srcRect b="0" l="0" r="0" t="0"/>
          <a:stretch/>
        </p:blipFill>
        <p:spPr>
          <a:xfrm>
            <a:off x="11695886" y="102405"/>
            <a:ext cx="496114" cy="414331"/>
          </a:xfrm>
          <a:prstGeom prst="rect">
            <a:avLst/>
          </a:prstGeom>
          <a:noFill/>
          <a:ln>
            <a:noFill/>
          </a:ln>
        </p:spPr>
      </p:pic>
      <p:pic>
        <p:nvPicPr>
          <p:cNvPr id="113" name="Google Shape;113;p5"/>
          <p:cNvPicPr preferRelativeResize="0"/>
          <p:nvPr/>
        </p:nvPicPr>
        <p:blipFill rotWithShape="1">
          <a:blip r:embed="rId4">
            <a:alphaModFix/>
          </a:blip>
          <a:srcRect b="0" l="0" r="0" t="0"/>
          <a:stretch/>
        </p:blipFill>
        <p:spPr>
          <a:xfrm>
            <a:off x="10305990" y="105992"/>
            <a:ext cx="1233879" cy="439008"/>
          </a:xfrm>
          <a:prstGeom prst="rect">
            <a:avLst/>
          </a:prstGeom>
          <a:noFill/>
          <a:ln>
            <a:noFill/>
          </a:ln>
        </p:spPr>
      </p:pic>
      <p:sp>
        <p:nvSpPr>
          <p:cNvPr id="114" name="Google Shape;11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5" name="Google Shape;115;p5"/>
          <p:cNvSpPr txBox="1"/>
          <p:nvPr/>
        </p:nvSpPr>
        <p:spPr>
          <a:xfrm>
            <a:off x="1652531" y="4032519"/>
            <a:ext cx="2853368"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What is the new state of the art of deep learning </a:t>
            </a:r>
            <a:r>
              <a:rPr b="0" i="0" lang="en-US" sz="1400" u="none" cap="none" strike="noStrike">
                <a:solidFill>
                  <a:srgbClr val="000000"/>
                </a:solidFill>
                <a:latin typeface="Arial"/>
                <a:ea typeface="Arial"/>
                <a:cs typeface="Arial"/>
                <a:sym typeface="Arial"/>
              </a:rPr>
              <a:t>needs to be chosen and suitable for radio signal classification?</a:t>
            </a:r>
            <a:endParaRPr/>
          </a:p>
        </p:txBody>
      </p:sp>
      <p:sp>
        <p:nvSpPr>
          <p:cNvPr descr="Deep learning - Free electronics icons" id="116" name="Google Shape;116;p5"/>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Deep learning - Free electronics icons" id="117" name="Google Shape;117;p5"/>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Deep learning - Free electronics icons" id="118" name="Google Shape;118;p5"/>
          <p:cNvPicPr preferRelativeResize="0"/>
          <p:nvPr/>
        </p:nvPicPr>
        <p:blipFill rotWithShape="1">
          <a:blip r:embed="rId5">
            <a:alphaModFix/>
          </a:blip>
          <a:srcRect b="0" l="0" r="0" t="0"/>
          <a:stretch/>
        </p:blipFill>
        <p:spPr>
          <a:xfrm>
            <a:off x="2189143" y="1983037"/>
            <a:ext cx="1914276" cy="1914276"/>
          </a:xfrm>
          <a:prstGeom prst="rect">
            <a:avLst/>
          </a:prstGeom>
          <a:noFill/>
          <a:ln>
            <a:noFill/>
          </a:ln>
        </p:spPr>
      </p:pic>
      <p:pic>
        <p:nvPicPr>
          <p:cNvPr descr="Signal Database Icons - Download Free Vector Icons | Noun Project" id="119" name="Google Shape;119;p5"/>
          <p:cNvPicPr preferRelativeResize="0"/>
          <p:nvPr/>
        </p:nvPicPr>
        <p:blipFill rotWithShape="1">
          <a:blip r:embed="rId6">
            <a:alphaModFix/>
          </a:blip>
          <a:srcRect b="0" l="0" r="0" t="0"/>
          <a:stretch/>
        </p:blipFill>
        <p:spPr>
          <a:xfrm>
            <a:off x="5574994" y="1955411"/>
            <a:ext cx="1905000" cy="1905000"/>
          </a:xfrm>
          <a:prstGeom prst="rect">
            <a:avLst/>
          </a:prstGeom>
          <a:noFill/>
          <a:ln>
            <a:noFill/>
          </a:ln>
        </p:spPr>
      </p:pic>
      <p:sp>
        <p:nvSpPr>
          <p:cNvPr id="120" name="Google Shape;120;p5"/>
          <p:cNvSpPr txBox="1"/>
          <p:nvPr/>
        </p:nvSpPr>
        <p:spPr>
          <a:xfrm>
            <a:off x="5338816" y="4037838"/>
            <a:ext cx="2390660" cy="116955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How we could </a:t>
            </a:r>
            <a:r>
              <a:rPr b="1" i="0" lang="en-US" sz="1400" u="none" cap="none" strike="noStrike">
                <a:solidFill>
                  <a:srgbClr val="000000"/>
                </a:solidFill>
                <a:latin typeface="Arial"/>
                <a:ea typeface="Arial"/>
                <a:cs typeface="Arial"/>
                <a:sym typeface="Arial"/>
              </a:rPr>
              <a:t>make use of a large dataset to classify the RAW signal</a:t>
            </a:r>
            <a:r>
              <a:rPr b="0" i="0" lang="en-US" sz="1400" u="none" cap="none" strike="noStrike">
                <a:solidFill>
                  <a:srgbClr val="000000"/>
                </a:solidFill>
                <a:latin typeface="Arial"/>
                <a:ea typeface="Arial"/>
                <a:cs typeface="Arial"/>
                <a:sym typeface="Arial"/>
              </a:rPr>
              <a:t> using the new state of the art of deep learning network?</a:t>
            </a:r>
            <a:endParaRPr/>
          </a:p>
        </p:txBody>
      </p:sp>
      <p:pic>
        <p:nvPicPr>
          <p:cNvPr descr="Seo Benchmark Graph Chart Statics Analysis Performance Svg Png Icon Free  Download (#545942) - OnlineWebFonts.COM" id="121" name="Google Shape;121;p5"/>
          <p:cNvPicPr preferRelativeResize="0"/>
          <p:nvPr/>
        </p:nvPicPr>
        <p:blipFill rotWithShape="1">
          <a:blip r:embed="rId7">
            <a:alphaModFix/>
          </a:blip>
          <a:srcRect b="0" l="0" r="0" t="0"/>
          <a:stretch/>
        </p:blipFill>
        <p:spPr>
          <a:xfrm>
            <a:off x="8787599" y="1980902"/>
            <a:ext cx="1819896" cy="1819896"/>
          </a:xfrm>
          <a:prstGeom prst="rect">
            <a:avLst/>
          </a:prstGeom>
          <a:noFill/>
          <a:ln>
            <a:noFill/>
          </a:ln>
        </p:spPr>
      </p:pic>
      <p:sp>
        <p:nvSpPr>
          <p:cNvPr id="122" name="Google Shape;122;p5"/>
          <p:cNvSpPr txBox="1"/>
          <p:nvPr/>
        </p:nvSpPr>
        <p:spPr>
          <a:xfrm>
            <a:off x="8562394" y="4040005"/>
            <a:ext cx="2270305"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How we could </a:t>
            </a:r>
            <a:r>
              <a:rPr b="1" i="0" lang="en-US" sz="1400" u="none" cap="none" strike="noStrike">
                <a:solidFill>
                  <a:srgbClr val="000000"/>
                </a:solidFill>
                <a:latin typeface="Arial"/>
                <a:ea typeface="Arial"/>
                <a:cs typeface="Arial"/>
                <a:sym typeface="Arial"/>
              </a:rPr>
              <a:t>do a benchmark comparison </a:t>
            </a:r>
            <a:r>
              <a:rPr b="0" i="0" lang="en-US" sz="1400" u="none" cap="none" strike="noStrike">
                <a:solidFill>
                  <a:srgbClr val="000000"/>
                </a:solidFill>
                <a:latin typeface="Arial"/>
                <a:ea typeface="Arial"/>
                <a:cs typeface="Arial"/>
                <a:sym typeface="Arial"/>
              </a:rPr>
              <a:t>with the previous state of the art method?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7"/>
          <p:cNvSpPr txBox="1"/>
          <p:nvPr/>
        </p:nvSpPr>
        <p:spPr>
          <a:xfrm>
            <a:off x="720000" y="431335"/>
            <a:ext cx="10646025"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1E4E79"/>
                </a:solidFill>
                <a:latin typeface="Twentieth Century"/>
                <a:ea typeface="Twentieth Century"/>
                <a:cs typeface="Twentieth Century"/>
                <a:sym typeface="Twentieth Century"/>
              </a:rPr>
              <a:t>CHALLENGES</a:t>
            </a:r>
            <a:endParaRPr b="0" i="0" sz="4400" u="none" cap="none" strike="noStrike">
              <a:solidFill>
                <a:srgbClr val="1E4E79"/>
              </a:solidFill>
              <a:latin typeface="Twentieth Century"/>
              <a:ea typeface="Twentieth Century"/>
              <a:cs typeface="Twentieth Century"/>
              <a:sym typeface="Twentieth Century"/>
            </a:endParaRPr>
          </a:p>
        </p:txBody>
      </p:sp>
      <p:pic>
        <p:nvPicPr>
          <p:cNvPr id="128" name="Google Shape;128;p7"/>
          <p:cNvPicPr preferRelativeResize="0"/>
          <p:nvPr/>
        </p:nvPicPr>
        <p:blipFill rotWithShape="1">
          <a:blip r:embed="rId3">
            <a:alphaModFix/>
          </a:blip>
          <a:srcRect b="0" l="0" r="0" t="0"/>
          <a:stretch/>
        </p:blipFill>
        <p:spPr>
          <a:xfrm>
            <a:off x="11695886" y="102405"/>
            <a:ext cx="496114" cy="414331"/>
          </a:xfrm>
          <a:prstGeom prst="rect">
            <a:avLst/>
          </a:prstGeom>
          <a:noFill/>
          <a:ln>
            <a:noFill/>
          </a:ln>
        </p:spPr>
      </p:pic>
      <p:pic>
        <p:nvPicPr>
          <p:cNvPr id="129" name="Google Shape;129;p7"/>
          <p:cNvPicPr preferRelativeResize="0"/>
          <p:nvPr/>
        </p:nvPicPr>
        <p:blipFill rotWithShape="1">
          <a:blip r:embed="rId4">
            <a:alphaModFix/>
          </a:blip>
          <a:srcRect b="0" l="0" r="0" t="0"/>
          <a:stretch/>
        </p:blipFill>
        <p:spPr>
          <a:xfrm>
            <a:off x="10305990" y="105992"/>
            <a:ext cx="1233879" cy="439008"/>
          </a:xfrm>
          <a:prstGeom prst="rect">
            <a:avLst/>
          </a:prstGeom>
          <a:noFill/>
          <a:ln>
            <a:noFill/>
          </a:ln>
        </p:spPr>
      </p:pic>
      <p:sp>
        <p:nvSpPr>
          <p:cNvPr id="130" name="Google Shape;13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Image for post" id="131" name="Google Shape;131;p7"/>
          <p:cNvPicPr preferRelativeResize="0"/>
          <p:nvPr/>
        </p:nvPicPr>
        <p:blipFill rotWithShape="1">
          <a:blip r:embed="rId5">
            <a:alphaModFix/>
          </a:blip>
          <a:srcRect b="0" l="0" r="0" t="0"/>
          <a:stretch/>
        </p:blipFill>
        <p:spPr>
          <a:xfrm>
            <a:off x="1781937" y="1838649"/>
            <a:ext cx="4560983" cy="2175808"/>
          </a:xfrm>
          <a:prstGeom prst="rect">
            <a:avLst/>
          </a:prstGeom>
          <a:noFill/>
          <a:ln cap="flat" cmpd="sng" w="9525">
            <a:solidFill>
              <a:schemeClr val="accent1"/>
            </a:solidFill>
            <a:prstDash val="solid"/>
            <a:round/>
            <a:headEnd len="sm" w="sm" type="none"/>
            <a:tailEnd len="sm" w="sm" type="none"/>
          </a:ln>
        </p:spPr>
      </p:pic>
      <p:sp>
        <p:nvSpPr>
          <p:cNvPr id="132" name="Google Shape;132;p7"/>
          <p:cNvSpPr txBox="1"/>
          <p:nvPr/>
        </p:nvSpPr>
        <p:spPr>
          <a:xfrm>
            <a:off x="6512628" y="1062717"/>
            <a:ext cx="5486400" cy="3359854"/>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Calibri"/>
              <a:buAutoNum type="arabicPeriod"/>
            </a:pPr>
            <a:r>
              <a:rPr i="0" lang="en-US" sz="1600" u="none" cap="none" strike="noStrike">
                <a:solidFill>
                  <a:srgbClr val="000000"/>
                </a:solidFill>
              </a:rPr>
              <a:t>In the image below, we can see how drastically noise can affect our ability to recognize a signal.</a:t>
            </a:r>
            <a:endParaRPr i="0" sz="1200" u="none" cap="none" strike="noStrike">
              <a:solidFill>
                <a:srgbClr val="000000"/>
              </a:solidFill>
            </a:endParaRPr>
          </a:p>
          <a:p>
            <a:pPr indent="-342900" lvl="0" marL="342900" marR="0" rtl="0" algn="just">
              <a:lnSpc>
                <a:spcPct val="100000"/>
              </a:lnSpc>
              <a:spcBef>
                <a:spcPts val="1700"/>
              </a:spcBef>
              <a:spcAft>
                <a:spcPts val="0"/>
              </a:spcAft>
              <a:buClr>
                <a:srgbClr val="000000"/>
              </a:buClr>
              <a:buSzPts val="1800"/>
              <a:buFont typeface="Calibri"/>
              <a:buAutoNum type="arabicPeriod"/>
            </a:pPr>
            <a:r>
              <a:rPr i="0" lang="en-US" sz="1600" u="none" cap="none" strike="noStrike">
                <a:solidFill>
                  <a:srgbClr val="000000"/>
                </a:solidFill>
              </a:rPr>
              <a:t>We should be able to classify signals both in low SNR and high SNR. </a:t>
            </a:r>
            <a:endParaRPr i="0" sz="1200" u="none" cap="none" strike="noStrike">
              <a:solidFill>
                <a:srgbClr val="000000"/>
              </a:solidFill>
            </a:endParaRPr>
          </a:p>
          <a:p>
            <a:pPr indent="-342900" lvl="0" marL="342900" marR="0" rtl="0" algn="just">
              <a:lnSpc>
                <a:spcPct val="100000"/>
              </a:lnSpc>
              <a:spcBef>
                <a:spcPts val="1700"/>
              </a:spcBef>
              <a:spcAft>
                <a:spcPts val="0"/>
              </a:spcAft>
              <a:buClr>
                <a:schemeClr val="dk1"/>
              </a:buClr>
              <a:buSzPts val="1800"/>
              <a:buFont typeface="Calibri"/>
              <a:buAutoNum type="arabicPeriod"/>
            </a:pPr>
            <a:r>
              <a:rPr b="0" i="0" lang="en-US" sz="1600" u="none" cap="none" strike="noStrike">
                <a:solidFill>
                  <a:schemeClr val="dk1"/>
                </a:solidFill>
                <a:latin typeface="Arial"/>
                <a:ea typeface="Arial"/>
                <a:cs typeface="Arial"/>
                <a:sym typeface="Arial"/>
              </a:rPr>
              <a:t>We use the DeepSig Radio Signal Dataset, this dataset is pretty large (18GB). We will use 1.5 Million variation of signal modulation with respect to the SNR value.</a:t>
            </a:r>
            <a:endParaRPr b="0" i="0" sz="1600" u="none" cap="none" strike="noStrike">
              <a:solidFill>
                <a:schemeClr val="dk1"/>
              </a:solidFill>
              <a:latin typeface="Arial"/>
              <a:ea typeface="Arial"/>
              <a:cs typeface="Arial"/>
              <a:sym typeface="Arial"/>
            </a:endParaRPr>
          </a:p>
        </p:txBody>
      </p:sp>
      <p:pic>
        <p:nvPicPr>
          <p:cNvPr id="133" name="Google Shape;133;p7"/>
          <p:cNvPicPr preferRelativeResize="0"/>
          <p:nvPr/>
        </p:nvPicPr>
        <p:blipFill rotWithShape="1">
          <a:blip r:embed="rId6">
            <a:alphaModFix/>
          </a:blip>
          <a:srcRect b="0" l="0" r="0" t="0"/>
          <a:stretch/>
        </p:blipFill>
        <p:spPr>
          <a:xfrm>
            <a:off x="2574468" y="4334435"/>
            <a:ext cx="3212668" cy="2155770"/>
          </a:xfrm>
          <a:prstGeom prst="rect">
            <a:avLst/>
          </a:prstGeom>
          <a:noFill/>
          <a:ln>
            <a:noFill/>
          </a:ln>
        </p:spPr>
      </p:pic>
      <p:pic>
        <p:nvPicPr>
          <p:cNvPr id="134" name="Google Shape;134;p7"/>
          <p:cNvPicPr preferRelativeResize="0"/>
          <p:nvPr/>
        </p:nvPicPr>
        <p:blipFill rotWithShape="1">
          <a:blip r:embed="rId7">
            <a:alphaModFix/>
          </a:blip>
          <a:srcRect b="0" l="0" r="0" t="0"/>
          <a:stretch/>
        </p:blipFill>
        <p:spPr>
          <a:xfrm>
            <a:off x="7315071" y="4334435"/>
            <a:ext cx="3212668" cy="2175808"/>
          </a:xfrm>
          <a:prstGeom prst="rect">
            <a:avLst/>
          </a:prstGeom>
          <a:noFill/>
          <a:ln>
            <a:noFill/>
          </a:ln>
        </p:spPr>
      </p:pic>
      <p:sp>
        <p:nvSpPr>
          <p:cNvPr id="135" name="Google Shape;135;p7"/>
          <p:cNvSpPr txBox="1"/>
          <p:nvPr/>
        </p:nvSpPr>
        <p:spPr>
          <a:xfrm>
            <a:off x="2766533" y="1309328"/>
            <a:ext cx="26468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DeepSig Dataset ,2018</a:t>
            </a:r>
            <a:endParaRPr/>
          </a:p>
        </p:txBody>
      </p:sp>
      <p:pic>
        <p:nvPicPr>
          <p:cNvPr id="136" name="Google Shape;136;p7"/>
          <p:cNvPicPr preferRelativeResize="0"/>
          <p:nvPr/>
        </p:nvPicPr>
        <p:blipFill rotWithShape="1">
          <a:blip r:embed="rId8">
            <a:alphaModFix/>
          </a:blip>
          <a:srcRect b="0" l="0" r="0" t="0"/>
          <a:stretch/>
        </p:blipFill>
        <p:spPr>
          <a:xfrm>
            <a:off x="190941" y="1526119"/>
            <a:ext cx="1476375" cy="4191000"/>
          </a:xfrm>
          <a:prstGeom prst="rect">
            <a:avLst/>
          </a:prstGeom>
          <a:noFill/>
          <a:ln cap="flat" cmpd="sng" w="9525">
            <a:solidFill>
              <a:schemeClr val="dk1"/>
            </a:solidFill>
            <a:prstDash val="solid"/>
            <a:round/>
            <a:headEnd len="sm" w="sm" type="none"/>
            <a:tailEnd len="sm" w="sm" type="none"/>
          </a:ln>
        </p:spPr>
      </p:pic>
      <p:sp>
        <p:nvSpPr>
          <p:cNvPr id="137" name="Google Shape;137;p7"/>
          <p:cNvSpPr txBox="1"/>
          <p:nvPr/>
        </p:nvSpPr>
        <p:spPr>
          <a:xfrm>
            <a:off x="5871990" y="5122843"/>
            <a:ext cx="12795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High VS Low</a:t>
            </a:r>
            <a:endParaRPr/>
          </a:p>
          <a:p>
            <a:pPr indent="0" lvl="0" marL="0" marR="0" rtl="0" algn="ctr">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SNR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a8fa893736_0_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44" name="Google Shape;144;ga8fa893736_0_7"/>
          <p:cNvSpPr txBox="1"/>
          <p:nvPr>
            <p:ph idx="1" type="body"/>
          </p:nvPr>
        </p:nvSpPr>
        <p:spPr>
          <a:xfrm>
            <a:off x="1104600" y="1439025"/>
            <a:ext cx="4954200" cy="40860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sz="2600"/>
              <a:t>Baseline ResNet Architecture [1]</a:t>
            </a:r>
            <a:endParaRPr sz="2600"/>
          </a:p>
          <a:p>
            <a:pPr indent="0" lvl="0" marL="0" rtl="0" algn="ctr">
              <a:spcBef>
                <a:spcPts val="1000"/>
              </a:spcBef>
              <a:spcAft>
                <a:spcPts val="0"/>
              </a:spcAft>
              <a:buNone/>
            </a:pPr>
            <a:r>
              <a:t/>
            </a:r>
            <a:endParaRPr sz="2600"/>
          </a:p>
          <a:p>
            <a:pPr indent="0" lvl="0" marL="0" rtl="0" algn="ctr">
              <a:spcBef>
                <a:spcPts val="1000"/>
              </a:spcBef>
              <a:spcAft>
                <a:spcPts val="0"/>
              </a:spcAft>
              <a:buNone/>
            </a:pPr>
            <a:r>
              <a:t/>
            </a:r>
            <a:endParaRPr sz="2600"/>
          </a:p>
          <a:p>
            <a:pPr indent="0" lvl="0" marL="0" rtl="0" algn="ctr">
              <a:spcBef>
                <a:spcPts val="1000"/>
              </a:spcBef>
              <a:spcAft>
                <a:spcPts val="0"/>
              </a:spcAft>
              <a:buNone/>
            </a:pPr>
            <a:r>
              <a:t/>
            </a:r>
            <a:endParaRPr sz="2600"/>
          </a:p>
          <a:p>
            <a:pPr indent="0" lvl="0" marL="0" rtl="0" algn="ctr">
              <a:spcBef>
                <a:spcPts val="1000"/>
              </a:spcBef>
              <a:spcAft>
                <a:spcPts val="0"/>
              </a:spcAft>
              <a:buNone/>
            </a:pPr>
            <a:r>
              <a:t/>
            </a:r>
            <a:endParaRPr sz="2600"/>
          </a:p>
          <a:p>
            <a:pPr indent="0" lvl="0" marL="0" rtl="0" algn="ctr">
              <a:spcBef>
                <a:spcPts val="1000"/>
              </a:spcBef>
              <a:spcAft>
                <a:spcPts val="0"/>
              </a:spcAft>
              <a:buNone/>
            </a:pPr>
            <a:r>
              <a:t/>
            </a:r>
            <a:endParaRPr sz="2600"/>
          </a:p>
          <a:p>
            <a:pPr indent="0" lvl="0" marL="0" rtl="0" algn="ctr">
              <a:spcBef>
                <a:spcPts val="1000"/>
              </a:spcBef>
              <a:spcAft>
                <a:spcPts val="0"/>
              </a:spcAft>
              <a:buNone/>
            </a:pPr>
            <a:r>
              <a:t/>
            </a:r>
            <a:endParaRPr sz="2600"/>
          </a:p>
          <a:p>
            <a:pPr indent="0" lvl="0" marL="0" rtl="0" algn="ctr">
              <a:spcBef>
                <a:spcPts val="1000"/>
              </a:spcBef>
              <a:spcAft>
                <a:spcPts val="0"/>
              </a:spcAft>
              <a:buNone/>
            </a:pPr>
            <a:r>
              <a:rPr lang="en-US" sz="2600"/>
              <a:t>Maximum Accuracy : 93.7 %</a:t>
            </a:r>
            <a:endParaRPr sz="2600"/>
          </a:p>
        </p:txBody>
      </p:sp>
      <p:sp>
        <p:nvSpPr>
          <p:cNvPr id="145" name="Google Shape;145;ga8fa893736_0_7"/>
          <p:cNvSpPr txBox="1"/>
          <p:nvPr>
            <p:ph idx="2" type="body"/>
          </p:nvPr>
        </p:nvSpPr>
        <p:spPr>
          <a:xfrm>
            <a:off x="6172200" y="1444625"/>
            <a:ext cx="5181600" cy="43512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sz="2600"/>
              <a:t>X-Vector Architecture [2]</a:t>
            </a:r>
            <a:endParaRPr sz="2600"/>
          </a:p>
          <a:p>
            <a:pPr indent="0" lvl="0" marL="0" rtl="0" algn="ctr">
              <a:spcBef>
                <a:spcPts val="1000"/>
              </a:spcBef>
              <a:spcAft>
                <a:spcPts val="0"/>
              </a:spcAft>
              <a:buNone/>
            </a:pPr>
            <a:r>
              <a:t/>
            </a:r>
            <a:endParaRPr sz="2600"/>
          </a:p>
          <a:p>
            <a:pPr indent="0" lvl="0" marL="0" rtl="0" algn="ctr">
              <a:spcBef>
                <a:spcPts val="1000"/>
              </a:spcBef>
              <a:spcAft>
                <a:spcPts val="0"/>
              </a:spcAft>
              <a:buNone/>
            </a:pPr>
            <a:r>
              <a:t/>
            </a:r>
            <a:endParaRPr sz="2600"/>
          </a:p>
          <a:p>
            <a:pPr indent="0" lvl="0" marL="0" rtl="0" algn="ctr">
              <a:spcBef>
                <a:spcPts val="1000"/>
              </a:spcBef>
              <a:spcAft>
                <a:spcPts val="0"/>
              </a:spcAft>
              <a:buNone/>
            </a:pPr>
            <a:r>
              <a:t/>
            </a:r>
            <a:endParaRPr sz="2600"/>
          </a:p>
          <a:p>
            <a:pPr indent="0" lvl="0" marL="0" rtl="0" algn="ctr">
              <a:spcBef>
                <a:spcPts val="1000"/>
              </a:spcBef>
              <a:spcAft>
                <a:spcPts val="0"/>
              </a:spcAft>
              <a:buNone/>
            </a:pPr>
            <a:r>
              <a:t/>
            </a:r>
            <a:endParaRPr sz="2600"/>
          </a:p>
          <a:p>
            <a:pPr indent="0" lvl="0" marL="0" rtl="0" algn="ctr">
              <a:spcBef>
                <a:spcPts val="1000"/>
              </a:spcBef>
              <a:spcAft>
                <a:spcPts val="0"/>
              </a:spcAft>
              <a:buNone/>
            </a:pPr>
            <a:r>
              <a:t/>
            </a:r>
            <a:endParaRPr sz="2600"/>
          </a:p>
          <a:p>
            <a:pPr indent="0" lvl="0" marL="0" rtl="0" algn="ctr">
              <a:spcBef>
                <a:spcPts val="1000"/>
              </a:spcBef>
              <a:spcAft>
                <a:spcPts val="0"/>
              </a:spcAft>
              <a:buNone/>
            </a:pPr>
            <a:r>
              <a:t/>
            </a:r>
            <a:endParaRPr sz="2600"/>
          </a:p>
          <a:p>
            <a:pPr indent="0" lvl="0" marL="0" rtl="0" algn="ctr">
              <a:spcBef>
                <a:spcPts val="1000"/>
              </a:spcBef>
              <a:spcAft>
                <a:spcPts val="0"/>
              </a:spcAft>
              <a:buNone/>
            </a:pPr>
            <a:r>
              <a:rPr lang="en-US" sz="2600"/>
              <a:t>Maximum Accuracy : 98%</a:t>
            </a:r>
            <a:endParaRPr sz="2600"/>
          </a:p>
          <a:p>
            <a:pPr indent="0" lvl="0" marL="0" rtl="0" algn="ctr">
              <a:spcBef>
                <a:spcPts val="1000"/>
              </a:spcBef>
              <a:spcAft>
                <a:spcPts val="0"/>
              </a:spcAft>
              <a:buNone/>
            </a:pPr>
            <a:r>
              <a:t/>
            </a:r>
            <a:endParaRPr sz="2600"/>
          </a:p>
          <a:p>
            <a:pPr indent="0" lvl="0" marL="0" rtl="0" algn="ctr">
              <a:spcBef>
                <a:spcPts val="1000"/>
              </a:spcBef>
              <a:spcAft>
                <a:spcPts val="0"/>
              </a:spcAft>
              <a:buNone/>
            </a:pPr>
            <a:r>
              <a:t/>
            </a:r>
            <a:endParaRPr sz="2600"/>
          </a:p>
          <a:p>
            <a:pPr indent="0" lvl="0" marL="0" rtl="0" algn="ctr">
              <a:spcBef>
                <a:spcPts val="1000"/>
              </a:spcBef>
              <a:spcAft>
                <a:spcPts val="0"/>
              </a:spcAft>
              <a:buNone/>
            </a:pPr>
            <a:r>
              <a:t/>
            </a:r>
            <a:endParaRPr sz="2600"/>
          </a:p>
          <a:p>
            <a:pPr indent="0" lvl="0" marL="0" rtl="0" algn="ctr">
              <a:spcBef>
                <a:spcPts val="1000"/>
              </a:spcBef>
              <a:spcAft>
                <a:spcPts val="0"/>
              </a:spcAft>
              <a:buNone/>
            </a:pPr>
            <a:r>
              <a:t/>
            </a:r>
            <a:endParaRPr sz="2600"/>
          </a:p>
        </p:txBody>
      </p:sp>
      <p:sp>
        <p:nvSpPr>
          <p:cNvPr id="146" name="Google Shape;146;ga8fa893736_0_7"/>
          <p:cNvSpPr txBox="1"/>
          <p:nvPr/>
        </p:nvSpPr>
        <p:spPr>
          <a:xfrm>
            <a:off x="720000" y="431325"/>
            <a:ext cx="57234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lang="en-US" sz="4400">
                <a:solidFill>
                  <a:srgbClr val="1E4E79"/>
                </a:solidFill>
                <a:latin typeface="Twentieth Century"/>
                <a:ea typeface="Twentieth Century"/>
                <a:cs typeface="Twentieth Century"/>
                <a:sym typeface="Twentieth Century"/>
              </a:rPr>
              <a:t>PREVIOUS METHOD</a:t>
            </a:r>
            <a:endParaRPr b="1" sz="4400">
              <a:solidFill>
                <a:srgbClr val="1E4E79"/>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4400"/>
              <a:buFont typeface="Arial"/>
              <a:buNone/>
            </a:pPr>
            <a:r>
              <a:rPr b="1" lang="en-US" sz="2300">
                <a:solidFill>
                  <a:srgbClr val="1E4E79"/>
                </a:solidFill>
                <a:latin typeface="Twentieth Century"/>
                <a:ea typeface="Twentieth Century"/>
                <a:cs typeface="Twentieth Century"/>
                <a:sym typeface="Twentieth Century"/>
              </a:rPr>
              <a:t>FOCUS ON HIGH SNR</a:t>
            </a:r>
            <a:endParaRPr b="1" sz="2300">
              <a:solidFill>
                <a:srgbClr val="1E4E79"/>
              </a:solidFill>
              <a:latin typeface="Twentieth Century"/>
              <a:ea typeface="Twentieth Century"/>
              <a:cs typeface="Twentieth Century"/>
              <a:sym typeface="Twentieth Century"/>
            </a:endParaRPr>
          </a:p>
        </p:txBody>
      </p:sp>
      <p:pic>
        <p:nvPicPr>
          <p:cNvPr id="147" name="Google Shape;147;ga8fa893736_0_7"/>
          <p:cNvPicPr preferRelativeResize="0"/>
          <p:nvPr/>
        </p:nvPicPr>
        <p:blipFill rotWithShape="1">
          <a:blip r:embed="rId3">
            <a:alphaModFix/>
          </a:blip>
          <a:srcRect b="0" l="0" r="0" t="21525"/>
          <a:stretch/>
        </p:blipFill>
        <p:spPr>
          <a:xfrm>
            <a:off x="1770800" y="2056163"/>
            <a:ext cx="3621775" cy="2753176"/>
          </a:xfrm>
          <a:prstGeom prst="rect">
            <a:avLst/>
          </a:prstGeom>
          <a:noFill/>
          <a:ln>
            <a:noFill/>
          </a:ln>
        </p:spPr>
      </p:pic>
      <p:sp>
        <p:nvSpPr>
          <p:cNvPr id="148" name="Google Shape;148;ga8fa893736_0_7"/>
          <p:cNvSpPr txBox="1"/>
          <p:nvPr/>
        </p:nvSpPr>
        <p:spPr>
          <a:xfrm>
            <a:off x="660975" y="5664700"/>
            <a:ext cx="9986100" cy="3000000"/>
          </a:xfrm>
          <a:prstGeom prst="rect">
            <a:avLst/>
          </a:prstGeom>
          <a:noFill/>
          <a:ln>
            <a:noFill/>
          </a:ln>
        </p:spPr>
        <p:txBody>
          <a:bodyPr anchorCtr="0" anchor="t" bIns="91425" lIns="91425" spcFirstLastPara="1" rIns="91425" wrap="square" tIns="91425">
            <a:noAutofit/>
          </a:bodyPr>
          <a:lstStyle/>
          <a:p>
            <a:pPr indent="-323850" lvl="0" marL="609600" rtl="0" algn="just">
              <a:lnSpc>
                <a:spcPct val="105000"/>
              </a:lnSpc>
              <a:spcBef>
                <a:spcPts val="0"/>
              </a:spcBef>
              <a:spcAft>
                <a:spcPts val="0"/>
              </a:spcAft>
              <a:buNone/>
            </a:pPr>
            <a:r>
              <a:rPr lang="en-US">
                <a:solidFill>
                  <a:schemeClr val="dk1"/>
                </a:solidFill>
                <a:latin typeface="Calibri"/>
                <a:ea typeface="Calibri"/>
                <a:cs typeface="Calibri"/>
                <a:sym typeface="Calibri"/>
              </a:rPr>
              <a:t>[1] </a:t>
            </a:r>
            <a:r>
              <a:rPr lang="en-US">
                <a:solidFill>
                  <a:schemeClr val="dk1"/>
                </a:solidFill>
                <a:latin typeface="Calibri"/>
                <a:ea typeface="Calibri"/>
                <a:cs typeface="Calibri"/>
                <a:sym typeface="Calibri"/>
              </a:rPr>
              <a:t>T. J. O’Shea, T. Roy and T. C. Clancy, "Over-the-Air Deep Learning Based Radio Signal Classification," in </a:t>
            </a:r>
            <a:r>
              <a:rPr i="1" lang="en-US">
                <a:solidFill>
                  <a:schemeClr val="dk1"/>
                </a:solidFill>
                <a:latin typeface="Calibri"/>
                <a:ea typeface="Calibri"/>
                <a:cs typeface="Calibri"/>
                <a:sym typeface="Calibri"/>
              </a:rPr>
              <a:t>IEEE Journal of Selected Topics in Signal Processing 2018</a:t>
            </a:r>
            <a:endParaRPr>
              <a:solidFill>
                <a:schemeClr val="dk1"/>
              </a:solidFill>
              <a:latin typeface="Calibri"/>
              <a:ea typeface="Calibri"/>
              <a:cs typeface="Calibri"/>
              <a:sym typeface="Calibri"/>
            </a:endParaRPr>
          </a:p>
          <a:p>
            <a:pPr indent="-323850" lvl="0" marL="609600" rtl="0" algn="just">
              <a:lnSpc>
                <a:spcPct val="105000"/>
              </a:lnSpc>
              <a:spcBef>
                <a:spcPts val="0"/>
              </a:spcBef>
              <a:spcAft>
                <a:spcPts val="0"/>
              </a:spcAft>
              <a:buNone/>
            </a:pPr>
            <a:r>
              <a:rPr lang="en-US">
                <a:solidFill>
                  <a:schemeClr val="dk1"/>
                </a:solidFill>
                <a:latin typeface="Calibri"/>
                <a:ea typeface="Calibri"/>
                <a:cs typeface="Calibri"/>
                <a:sym typeface="Calibri"/>
              </a:rPr>
              <a:t>[2] </a:t>
            </a:r>
            <a:r>
              <a:rPr lang="en-US">
                <a:solidFill>
                  <a:srgbClr val="222222"/>
                </a:solidFill>
                <a:highlight>
                  <a:srgbClr val="FFFFFF"/>
                </a:highlight>
                <a:latin typeface="Calibri"/>
                <a:ea typeface="Calibri"/>
                <a:cs typeface="Calibri"/>
                <a:sym typeface="Calibri"/>
              </a:rPr>
              <a:t>Harper, Clayton A., et al. "Enhanced Automatic Modulation Classification using Deep Convolutional Latent Space Pooling." </a:t>
            </a:r>
            <a:r>
              <a:rPr i="1" lang="en-US">
                <a:solidFill>
                  <a:srgbClr val="222222"/>
                </a:solidFill>
                <a:highlight>
                  <a:srgbClr val="FFFFFF"/>
                </a:highlight>
                <a:latin typeface="Calibri"/>
                <a:ea typeface="Calibri"/>
                <a:cs typeface="Calibri"/>
                <a:sym typeface="Calibri"/>
              </a:rPr>
              <a:t>ASILOMAR Conference on Signals, Systems, and Computers.  2020</a:t>
            </a:r>
            <a:r>
              <a:rPr lang="en-US">
                <a:solidFill>
                  <a:srgbClr val="222222"/>
                </a:solidFill>
                <a:highlight>
                  <a:srgbClr val="FFFFFF"/>
                </a:highlight>
                <a:latin typeface="Calibri"/>
                <a:ea typeface="Calibri"/>
                <a:cs typeface="Calibri"/>
                <a:sym typeface="Calibri"/>
              </a:rPr>
              <a:t>.</a:t>
            </a:r>
            <a:endParaRPr>
              <a:solidFill>
                <a:schemeClr val="dk1"/>
              </a:solidFill>
              <a:latin typeface="Calibri"/>
              <a:ea typeface="Calibri"/>
              <a:cs typeface="Calibri"/>
              <a:sym typeface="Calibri"/>
            </a:endParaRPr>
          </a:p>
        </p:txBody>
      </p:sp>
      <p:pic>
        <p:nvPicPr>
          <p:cNvPr id="149" name="Google Shape;149;ga8fa893736_0_7"/>
          <p:cNvPicPr preferRelativeResize="0"/>
          <p:nvPr/>
        </p:nvPicPr>
        <p:blipFill>
          <a:blip r:embed="rId4">
            <a:alphaModFix/>
          </a:blip>
          <a:stretch>
            <a:fillRect/>
          </a:stretch>
        </p:blipFill>
        <p:spPr>
          <a:xfrm>
            <a:off x="7140973" y="2052423"/>
            <a:ext cx="3244040" cy="2753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6"/>
          <p:cNvSpPr txBox="1"/>
          <p:nvPr/>
        </p:nvSpPr>
        <p:spPr>
          <a:xfrm>
            <a:off x="719999" y="431335"/>
            <a:ext cx="2648233"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1E4E79"/>
                </a:solidFill>
                <a:latin typeface="Twentieth Century"/>
                <a:ea typeface="Twentieth Century"/>
                <a:cs typeface="Twentieth Century"/>
                <a:sym typeface="Twentieth Century"/>
              </a:rPr>
              <a:t>GOALS</a:t>
            </a:r>
            <a:endParaRPr b="0" i="0" sz="4400" u="none" cap="none" strike="noStrike">
              <a:solidFill>
                <a:srgbClr val="1E4E79"/>
              </a:solidFill>
              <a:latin typeface="Twentieth Century"/>
              <a:ea typeface="Twentieth Century"/>
              <a:cs typeface="Twentieth Century"/>
              <a:sym typeface="Twentieth Century"/>
            </a:endParaRPr>
          </a:p>
        </p:txBody>
      </p:sp>
      <p:sp>
        <p:nvSpPr>
          <p:cNvPr id="156" name="Google Shape;15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57" name="Google Shape;157;p6"/>
          <p:cNvPicPr preferRelativeResize="0"/>
          <p:nvPr/>
        </p:nvPicPr>
        <p:blipFill rotWithShape="1">
          <a:blip r:embed="rId3">
            <a:alphaModFix/>
          </a:blip>
          <a:srcRect b="0" l="0" r="0" t="0"/>
          <a:stretch/>
        </p:blipFill>
        <p:spPr>
          <a:xfrm>
            <a:off x="11695886" y="102405"/>
            <a:ext cx="496114" cy="414331"/>
          </a:xfrm>
          <a:prstGeom prst="rect">
            <a:avLst/>
          </a:prstGeom>
          <a:noFill/>
          <a:ln>
            <a:noFill/>
          </a:ln>
        </p:spPr>
      </p:pic>
      <p:pic>
        <p:nvPicPr>
          <p:cNvPr id="158" name="Google Shape;158;p6"/>
          <p:cNvPicPr preferRelativeResize="0"/>
          <p:nvPr/>
        </p:nvPicPr>
        <p:blipFill rotWithShape="1">
          <a:blip r:embed="rId4">
            <a:alphaModFix/>
          </a:blip>
          <a:srcRect b="0" l="0" r="0" t="0"/>
          <a:stretch/>
        </p:blipFill>
        <p:spPr>
          <a:xfrm>
            <a:off x="10305990" y="105992"/>
            <a:ext cx="1233879" cy="439008"/>
          </a:xfrm>
          <a:prstGeom prst="rect">
            <a:avLst/>
          </a:prstGeom>
          <a:noFill/>
          <a:ln>
            <a:noFill/>
          </a:ln>
        </p:spPr>
      </p:pic>
      <p:sp>
        <p:nvSpPr>
          <p:cNvPr id="159" name="Google Shape;159;p6"/>
          <p:cNvSpPr txBox="1"/>
          <p:nvPr/>
        </p:nvSpPr>
        <p:spPr>
          <a:xfrm>
            <a:off x="406500" y="1793200"/>
            <a:ext cx="4713300" cy="3600900"/>
          </a:xfrm>
          <a:prstGeom prst="rect">
            <a:avLst/>
          </a:prstGeom>
          <a:noFill/>
          <a:ln>
            <a:noFill/>
          </a:ln>
        </p:spPr>
        <p:txBody>
          <a:bodyPr anchorCtr="0" anchor="t" bIns="45700" lIns="91425" spcFirstLastPara="1" rIns="91425" wrap="square" tIns="45700">
            <a:spAutoFit/>
          </a:bodyPr>
          <a:lstStyle/>
          <a:p>
            <a:pPr indent="-171450" lvl="3" marL="171450" marR="0" rtl="0" algn="l">
              <a:lnSpc>
                <a:spcPct val="100000"/>
              </a:lnSpc>
              <a:spcBef>
                <a:spcPts val="0"/>
              </a:spcBef>
              <a:spcAft>
                <a:spcPts val="0"/>
              </a:spcAft>
              <a:buClr>
                <a:srgbClr val="000000"/>
              </a:buClr>
              <a:buSzPts val="2400"/>
              <a:buFont typeface="Arial"/>
              <a:buChar char="•"/>
            </a:pPr>
            <a:r>
              <a:rPr b="1" lang="en-US" sz="1800"/>
              <a:t>G</a:t>
            </a:r>
            <a:r>
              <a:rPr b="1" i="0" lang="en-US" sz="1800" u="none" cap="none" strike="noStrike">
                <a:solidFill>
                  <a:srgbClr val="000000"/>
                </a:solidFill>
                <a:latin typeface="Arial"/>
                <a:ea typeface="Arial"/>
                <a:cs typeface="Arial"/>
                <a:sym typeface="Arial"/>
              </a:rPr>
              <a:t>et higher accuracy in lower SNR value.</a:t>
            </a:r>
            <a:endParaRPr/>
          </a:p>
          <a:p>
            <a:pPr indent="0" lvl="3" marL="0" marR="0" rtl="0" algn="just">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171450" lvl="0" marL="171450" marR="0" rtl="0" algn="just">
              <a:lnSpc>
                <a:spcPct val="100000"/>
              </a:lnSpc>
              <a:spcBef>
                <a:spcPts val="600"/>
              </a:spcBef>
              <a:spcAft>
                <a:spcPts val="0"/>
              </a:spcAft>
              <a:buClr>
                <a:srgbClr val="000000"/>
              </a:buClr>
              <a:buSzPts val="2400"/>
              <a:buFont typeface="Arial"/>
              <a:buChar char="•"/>
            </a:pPr>
            <a:r>
              <a:rPr lang="en-US" sz="1800"/>
              <a:t>D</a:t>
            </a:r>
            <a:r>
              <a:rPr b="0" i="0" lang="en-US" sz="1800" u="none" cap="none" strike="noStrike">
                <a:solidFill>
                  <a:srgbClr val="000000"/>
                </a:solidFill>
                <a:latin typeface="Arial"/>
                <a:ea typeface="Arial"/>
                <a:cs typeface="Arial"/>
                <a:sym typeface="Arial"/>
              </a:rPr>
              <a:t>esign a new deep learning architecture and try </a:t>
            </a:r>
            <a:r>
              <a:rPr b="1" i="0" lang="en-US" sz="1800" u="none" cap="none" strike="noStrike">
                <a:solidFill>
                  <a:srgbClr val="000000"/>
                </a:solidFill>
                <a:latin typeface="Arial"/>
                <a:ea typeface="Arial"/>
                <a:cs typeface="Arial"/>
                <a:sym typeface="Arial"/>
              </a:rPr>
              <a:t>to get the comparable results in terms of accuracy </a:t>
            </a:r>
            <a:r>
              <a:rPr b="0" i="0" lang="en-US" sz="1800" u="none" cap="none" strike="noStrike">
                <a:solidFill>
                  <a:srgbClr val="000000"/>
                </a:solidFill>
                <a:latin typeface="Arial"/>
                <a:ea typeface="Arial"/>
                <a:cs typeface="Arial"/>
                <a:sym typeface="Arial"/>
              </a:rPr>
              <a:t>with state of the art or even better.</a:t>
            </a:r>
            <a:endParaRPr/>
          </a:p>
          <a:p>
            <a:pPr indent="-19050" lvl="0" marL="171450" marR="0" rtl="0" algn="just">
              <a:lnSpc>
                <a:spcPct val="100000"/>
              </a:lnSpc>
              <a:spcBef>
                <a:spcPts val="600"/>
              </a:spcBef>
              <a:spcAft>
                <a:spcPts val="0"/>
              </a:spcAft>
              <a:buClr>
                <a:srgbClr val="000000"/>
              </a:buClr>
              <a:buSzPts val="2400"/>
              <a:buFont typeface="Arial"/>
              <a:buNone/>
            </a:pPr>
            <a:r>
              <a:t/>
            </a:r>
            <a:endParaRPr b="0" i="0" sz="18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2400"/>
              <a:buFont typeface="Arial"/>
              <a:buChar char="•"/>
            </a:pPr>
            <a:r>
              <a:rPr lang="en-US" sz="1800"/>
              <a:t>End-to-end Deep Learning Model </a:t>
            </a:r>
            <a:r>
              <a:rPr lang="en-US" sz="1800"/>
              <a:t>System (</a:t>
            </a:r>
            <a:r>
              <a:rPr b="1" i="0" lang="en-US" sz="1800" u="none" cap="none" strike="noStrike">
                <a:solidFill>
                  <a:srgbClr val="000000"/>
                </a:solidFill>
                <a:latin typeface="Arial"/>
                <a:ea typeface="Arial"/>
                <a:cs typeface="Arial"/>
                <a:sym typeface="Arial"/>
              </a:rPr>
              <a:t>using only RAW signal)</a:t>
            </a:r>
            <a:r>
              <a:rPr b="1" lang="en-US" sz="1800"/>
              <a:t>.</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60" name="Google Shape;160;p6"/>
          <p:cNvPicPr preferRelativeResize="0"/>
          <p:nvPr/>
        </p:nvPicPr>
        <p:blipFill rotWithShape="1">
          <a:blip r:embed="rId5">
            <a:alphaModFix/>
          </a:blip>
          <a:srcRect b="0" l="0" r="0" t="0"/>
          <a:stretch/>
        </p:blipFill>
        <p:spPr>
          <a:xfrm>
            <a:off x="5382600" y="1158151"/>
            <a:ext cx="6351425" cy="4892650"/>
          </a:xfrm>
          <a:prstGeom prst="rect">
            <a:avLst/>
          </a:prstGeom>
          <a:noFill/>
          <a:ln cap="flat" cmpd="sng" w="9525">
            <a:solidFill>
              <a:schemeClr val="accent1"/>
            </a:solidFill>
            <a:prstDash val="solid"/>
            <a:round/>
            <a:headEnd len="sm" w="sm" type="none"/>
            <a:tailEnd len="sm" w="sm" type="none"/>
          </a:ln>
        </p:spPr>
      </p:pic>
      <p:cxnSp>
        <p:nvCxnSpPr>
          <p:cNvPr id="161" name="Google Shape;161;p6"/>
          <p:cNvCxnSpPr/>
          <p:nvPr/>
        </p:nvCxnSpPr>
        <p:spPr>
          <a:xfrm flipH="1" rot="10800000">
            <a:off x="6207455" y="4095011"/>
            <a:ext cx="2700" cy="1300500"/>
          </a:xfrm>
          <a:prstGeom prst="straightConnector1">
            <a:avLst/>
          </a:prstGeom>
          <a:noFill/>
          <a:ln cap="flat" cmpd="sng" w="28575">
            <a:solidFill>
              <a:schemeClr val="dk1"/>
            </a:solidFill>
            <a:prstDash val="solid"/>
            <a:round/>
            <a:headEnd len="sm" w="sm" type="none"/>
            <a:tailEnd len="med" w="med" type="stealth"/>
          </a:ln>
        </p:spPr>
      </p:cxnSp>
      <p:sp>
        <p:nvSpPr>
          <p:cNvPr id="162" name="Google Shape;162;p6"/>
          <p:cNvSpPr txBox="1"/>
          <p:nvPr/>
        </p:nvSpPr>
        <p:spPr>
          <a:xfrm>
            <a:off x="7405048" y="4701448"/>
            <a:ext cx="2028000" cy="523200"/>
          </a:xfrm>
          <a:prstGeom prst="rect">
            <a:avLst/>
          </a:prstGeom>
          <a:solidFill>
            <a:schemeClr val="lt1"/>
          </a:solidFill>
          <a:ln cap="flat" cmpd="sng" w="25400">
            <a:solidFill>
              <a:schemeClr val="accent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Increase Low SNR</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Classification Accuracy</a:t>
            </a:r>
            <a:endParaRPr/>
          </a:p>
        </p:txBody>
      </p:sp>
      <p:sp>
        <p:nvSpPr>
          <p:cNvPr id="163" name="Google Shape;163;p6"/>
          <p:cNvSpPr txBox="1"/>
          <p:nvPr/>
        </p:nvSpPr>
        <p:spPr>
          <a:xfrm>
            <a:off x="9159769" y="1915627"/>
            <a:ext cx="2337600" cy="738600"/>
          </a:xfrm>
          <a:prstGeom prst="rect">
            <a:avLst/>
          </a:prstGeom>
          <a:solidFill>
            <a:schemeClr val="lt1"/>
          </a:solidFill>
          <a:ln cap="flat" cmpd="sng" w="25400">
            <a:solidFill>
              <a:schemeClr val="accent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Get a comparable result</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on High SNR Classification</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Accuracy.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nvSpPr>
        <p:spPr>
          <a:xfrm>
            <a:off x="720000" y="431325"/>
            <a:ext cx="57234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lang="en-US" sz="4400">
                <a:solidFill>
                  <a:srgbClr val="1E4E79"/>
                </a:solidFill>
                <a:latin typeface="Twentieth Century"/>
                <a:ea typeface="Twentieth Century"/>
                <a:cs typeface="Twentieth Century"/>
                <a:sym typeface="Twentieth Century"/>
              </a:rPr>
              <a:t>PROPOSED </a:t>
            </a:r>
            <a:r>
              <a:rPr b="1" i="0" lang="en-US" sz="4400" u="none" cap="none" strike="noStrike">
                <a:solidFill>
                  <a:srgbClr val="1E4E79"/>
                </a:solidFill>
                <a:latin typeface="Twentieth Century"/>
                <a:ea typeface="Twentieth Century"/>
                <a:cs typeface="Twentieth Century"/>
                <a:sym typeface="Twentieth Century"/>
              </a:rPr>
              <a:t>METHOD</a:t>
            </a:r>
            <a:endParaRPr b="0" i="0" sz="4400" u="none" cap="none" strike="noStrike">
              <a:solidFill>
                <a:srgbClr val="1E4E79"/>
              </a:solidFill>
              <a:latin typeface="Twentieth Century"/>
              <a:ea typeface="Twentieth Century"/>
              <a:cs typeface="Twentieth Century"/>
              <a:sym typeface="Twentieth Century"/>
            </a:endParaRPr>
          </a:p>
        </p:txBody>
      </p:sp>
      <p:sp>
        <p:nvSpPr>
          <p:cNvPr id="170" name="Google Shape;17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71" name="Google Shape;171;p21"/>
          <p:cNvPicPr preferRelativeResize="0"/>
          <p:nvPr/>
        </p:nvPicPr>
        <p:blipFill rotWithShape="1">
          <a:blip r:embed="rId3">
            <a:alphaModFix/>
          </a:blip>
          <a:srcRect b="0" l="0" r="0" t="0"/>
          <a:stretch/>
        </p:blipFill>
        <p:spPr>
          <a:xfrm>
            <a:off x="11695886" y="102405"/>
            <a:ext cx="496114" cy="414331"/>
          </a:xfrm>
          <a:prstGeom prst="rect">
            <a:avLst/>
          </a:prstGeom>
          <a:noFill/>
          <a:ln>
            <a:noFill/>
          </a:ln>
        </p:spPr>
      </p:pic>
      <p:pic>
        <p:nvPicPr>
          <p:cNvPr id="172" name="Google Shape;172;p21"/>
          <p:cNvPicPr preferRelativeResize="0"/>
          <p:nvPr/>
        </p:nvPicPr>
        <p:blipFill rotWithShape="1">
          <a:blip r:embed="rId4">
            <a:alphaModFix/>
          </a:blip>
          <a:srcRect b="0" l="0" r="0" t="0"/>
          <a:stretch/>
        </p:blipFill>
        <p:spPr>
          <a:xfrm>
            <a:off x="10305990" y="105992"/>
            <a:ext cx="1233879" cy="4390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78" name="Google Shape;178;p22"/>
          <p:cNvSpPr txBox="1"/>
          <p:nvPr/>
        </p:nvSpPr>
        <p:spPr>
          <a:xfrm>
            <a:off x="719999" y="431335"/>
            <a:ext cx="4060345"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1E4E79"/>
                </a:solidFill>
                <a:latin typeface="Twentieth Century"/>
                <a:ea typeface="Twentieth Century"/>
                <a:cs typeface="Twentieth Century"/>
                <a:sym typeface="Twentieth Century"/>
              </a:rPr>
              <a:t>High SNR Model</a:t>
            </a:r>
            <a:endParaRPr b="1" i="0" sz="4400" u="none" cap="none" strike="noStrike">
              <a:solidFill>
                <a:srgbClr val="1E4E79"/>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4400"/>
              <a:buFont typeface="Arial"/>
              <a:buNone/>
            </a:pPr>
            <a:r>
              <a:rPr lang="en-US" sz="4400">
                <a:solidFill>
                  <a:srgbClr val="1E4E79"/>
                </a:solidFill>
                <a:latin typeface="Twentieth Century"/>
                <a:ea typeface="Twentieth Century"/>
                <a:cs typeface="Twentieth Century"/>
                <a:sym typeface="Twentieth Century"/>
              </a:rPr>
              <a:t>ResNet Modified</a:t>
            </a:r>
            <a:endParaRPr sz="4400">
              <a:solidFill>
                <a:srgbClr val="1E4E79"/>
              </a:solidFill>
              <a:latin typeface="Twentieth Century"/>
              <a:ea typeface="Twentieth Century"/>
              <a:cs typeface="Twentieth Century"/>
              <a:sym typeface="Twentieth Century"/>
            </a:endParaRPr>
          </a:p>
        </p:txBody>
      </p:sp>
      <p:sp>
        <p:nvSpPr>
          <p:cNvPr id="179" name="Google Shape;179;p22"/>
          <p:cNvSpPr txBox="1"/>
          <p:nvPr>
            <p:ph idx="1" type="body"/>
          </p:nvPr>
        </p:nvSpPr>
        <p:spPr>
          <a:xfrm>
            <a:off x="5183188" y="987425"/>
            <a:ext cx="6172200" cy="4873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180" name="Google Shape;180;p22"/>
          <p:cNvSpPr txBox="1"/>
          <p:nvPr>
            <p:ph idx="2" type="body"/>
          </p:nvPr>
        </p:nvSpPr>
        <p:spPr>
          <a:xfrm>
            <a:off x="839788" y="2057400"/>
            <a:ext cx="3932100" cy="381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86" name="Google Shape;186;p23"/>
          <p:cNvSpPr txBox="1"/>
          <p:nvPr/>
        </p:nvSpPr>
        <p:spPr>
          <a:xfrm>
            <a:off x="719999" y="431335"/>
            <a:ext cx="4060345"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1E4E79"/>
                </a:solidFill>
                <a:latin typeface="Twentieth Century"/>
                <a:ea typeface="Twentieth Century"/>
                <a:cs typeface="Twentieth Century"/>
                <a:sym typeface="Twentieth Century"/>
              </a:rPr>
              <a:t>Low SNR Model</a:t>
            </a:r>
            <a:endParaRPr b="1" i="0" sz="4400" u="none" cap="none" strike="noStrike">
              <a:solidFill>
                <a:srgbClr val="1E4E79"/>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4400"/>
              <a:buFont typeface="Arial"/>
              <a:buNone/>
            </a:pPr>
            <a:r>
              <a:rPr lang="en-US" sz="4400">
                <a:solidFill>
                  <a:srgbClr val="1E4E79"/>
                </a:solidFill>
                <a:latin typeface="Twentieth Century"/>
                <a:ea typeface="Twentieth Century"/>
                <a:cs typeface="Twentieth Century"/>
                <a:sym typeface="Twentieth Century"/>
              </a:rPr>
              <a:t>Transformer</a:t>
            </a:r>
            <a:endParaRPr sz="4400">
              <a:solidFill>
                <a:srgbClr val="1E4E79"/>
              </a:solidFill>
              <a:latin typeface="Twentieth Century"/>
              <a:ea typeface="Twentieth Century"/>
              <a:cs typeface="Twentieth Century"/>
              <a:sym typeface="Twentieth Century"/>
            </a:endParaRPr>
          </a:p>
        </p:txBody>
      </p:sp>
      <p:sp>
        <p:nvSpPr>
          <p:cNvPr id="187" name="Google Shape;187;p23"/>
          <p:cNvSpPr txBox="1"/>
          <p:nvPr>
            <p:ph idx="1" type="body"/>
          </p:nvPr>
        </p:nvSpPr>
        <p:spPr>
          <a:xfrm>
            <a:off x="5183188" y="987425"/>
            <a:ext cx="6172200" cy="4873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188" name="Google Shape;188;p23"/>
          <p:cNvSpPr txBox="1"/>
          <p:nvPr>
            <p:ph idx="2" type="body"/>
          </p:nvPr>
        </p:nvSpPr>
        <p:spPr>
          <a:xfrm>
            <a:off x="839788" y="2057400"/>
            <a:ext cx="3932100" cy="381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2018-12-03T01:16:24Z</dcterms:created>
  <dc:creator>Osamah Ibrahiem</dc:creator>
</cp:coreProperties>
</file>